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3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notesSlides/notesSlide1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notesMasterIdLst>
    <p:notesMasterId r:id="rId28"/>
  </p:notesMasterIdLst>
  <p:sldIdLst>
    <p:sldId id="331" r:id="rId5"/>
    <p:sldId id="256" r:id="rId6"/>
    <p:sldId id="325" r:id="rId7"/>
    <p:sldId id="324" r:id="rId8"/>
    <p:sldId id="301" r:id="rId9"/>
    <p:sldId id="326" r:id="rId10"/>
    <p:sldId id="346" r:id="rId11"/>
    <p:sldId id="341" r:id="rId12"/>
    <p:sldId id="327" r:id="rId13"/>
    <p:sldId id="350" r:id="rId14"/>
    <p:sldId id="335" r:id="rId15"/>
    <p:sldId id="347" r:id="rId16"/>
    <p:sldId id="345" r:id="rId17"/>
    <p:sldId id="332" r:id="rId18"/>
    <p:sldId id="338" r:id="rId19"/>
    <p:sldId id="337" r:id="rId20"/>
    <p:sldId id="340" r:id="rId21"/>
    <p:sldId id="349" r:id="rId22"/>
    <p:sldId id="348" r:id="rId23"/>
    <p:sldId id="323" r:id="rId24"/>
    <p:sldId id="342" r:id="rId25"/>
    <p:sldId id="343" r:id="rId26"/>
    <p:sldId id="344" r:id="rId27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4F5FBC-3CDE-48A6-8675-82C9797F6FB9}">
          <p14:sldIdLst>
            <p14:sldId id="331"/>
            <p14:sldId id="256"/>
            <p14:sldId id="325"/>
            <p14:sldId id="324"/>
            <p14:sldId id="301"/>
            <p14:sldId id="326"/>
            <p14:sldId id="346"/>
            <p14:sldId id="341"/>
            <p14:sldId id="327"/>
            <p14:sldId id="350"/>
            <p14:sldId id="335"/>
            <p14:sldId id="347"/>
            <p14:sldId id="345"/>
            <p14:sldId id="332"/>
            <p14:sldId id="338"/>
            <p14:sldId id="337"/>
            <p14:sldId id="340"/>
            <p14:sldId id="349"/>
            <p14:sldId id="348"/>
            <p14:sldId id="323"/>
            <p14:sldId id="342"/>
            <p14:sldId id="343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BCC5"/>
    <a:srgbClr val="000000"/>
    <a:srgbClr val="17CFA5"/>
    <a:srgbClr val="F5BC11"/>
    <a:srgbClr val="D15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6" autoAdjust="0"/>
    <p:restoredTop sz="59289" autoAdjust="0"/>
  </p:normalViewPr>
  <p:slideViewPr>
    <p:cSldViewPr>
      <p:cViewPr varScale="1">
        <p:scale>
          <a:sx n="41" d="100"/>
          <a:sy n="41" d="100"/>
        </p:scale>
        <p:origin x="1396" y="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customXml" Target="../customXml/item4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openxmlformats.org/officeDocument/2006/relationships/customXml" Target="../customXml/item5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3EDDDA-C1CB-4E07-9C1A-BBE56632ABEE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NZ"/>
        </a:p>
      </dgm:t>
    </dgm:pt>
    <dgm:pt modelId="{FAD6987C-C3CF-44E1-B550-0651D2C2494E}">
      <dgm:prSet phldrT="[Text]"/>
      <dgm:spPr/>
      <dgm:t>
        <a:bodyPr/>
        <a:lstStyle/>
        <a:p>
          <a:r>
            <a:rPr lang="en-NZ" dirty="0" smtClean="0">
              <a:solidFill>
                <a:schemeClr val="bg1"/>
              </a:solidFill>
            </a:rPr>
            <a:t>The Review Process</a:t>
          </a:r>
          <a:endParaRPr lang="en-NZ" dirty="0">
            <a:solidFill>
              <a:schemeClr val="bg1"/>
            </a:solidFill>
          </a:endParaRPr>
        </a:p>
      </dgm:t>
    </dgm:pt>
    <dgm:pt modelId="{5367FC53-3DD3-495B-A424-4D2FA2A9DB33}" type="parTrans" cxnId="{BB2EE677-6E97-454E-94CA-7BFC886258BC}">
      <dgm:prSet/>
      <dgm:spPr/>
      <dgm:t>
        <a:bodyPr/>
        <a:lstStyle/>
        <a:p>
          <a:endParaRPr lang="en-NZ"/>
        </a:p>
      </dgm:t>
    </dgm:pt>
    <dgm:pt modelId="{479A64D8-52A5-4556-ABC6-99E20E1F535F}" type="sibTrans" cxnId="{BB2EE677-6E97-454E-94CA-7BFC886258BC}">
      <dgm:prSet/>
      <dgm:spPr/>
      <dgm:t>
        <a:bodyPr/>
        <a:lstStyle/>
        <a:p>
          <a:endParaRPr lang="en-NZ"/>
        </a:p>
      </dgm:t>
    </dgm:pt>
    <dgm:pt modelId="{70B55839-F3AF-4D1E-A9A6-E99CA9B3704B}">
      <dgm:prSet phldrT="[Text]"/>
      <dgm:spPr/>
      <dgm:t>
        <a:bodyPr/>
        <a:lstStyle/>
        <a:p>
          <a:r>
            <a:rPr lang="en-NZ" dirty="0" smtClean="0">
              <a:solidFill>
                <a:schemeClr val="bg1"/>
              </a:solidFill>
            </a:rPr>
            <a:t>Q &amp; A</a:t>
          </a:r>
          <a:endParaRPr lang="en-NZ" dirty="0">
            <a:solidFill>
              <a:schemeClr val="bg1"/>
            </a:solidFill>
          </a:endParaRPr>
        </a:p>
      </dgm:t>
    </dgm:pt>
    <dgm:pt modelId="{10DF8B08-1E42-4F01-9719-A045C6A319C8}" type="parTrans" cxnId="{80AA1188-5EF2-47BD-BC8F-D2F2C67A1543}">
      <dgm:prSet/>
      <dgm:spPr/>
      <dgm:t>
        <a:bodyPr/>
        <a:lstStyle/>
        <a:p>
          <a:endParaRPr lang="en-NZ"/>
        </a:p>
      </dgm:t>
    </dgm:pt>
    <dgm:pt modelId="{8073A67C-8C5D-45AD-AEA0-385B71C9C61C}" type="sibTrans" cxnId="{80AA1188-5EF2-47BD-BC8F-D2F2C67A1543}">
      <dgm:prSet/>
      <dgm:spPr/>
      <dgm:t>
        <a:bodyPr/>
        <a:lstStyle/>
        <a:p>
          <a:endParaRPr lang="en-NZ"/>
        </a:p>
      </dgm:t>
    </dgm:pt>
    <dgm:pt modelId="{1F59DDC0-47BC-49EF-927A-4309EF1C5FE0}">
      <dgm:prSet/>
      <dgm:spPr/>
      <dgm:t>
        <a:bodyPr/>
        <a:lstStyle/>
        <a:p>
          <a:r>
            <a:rPr lang="en-NZ" dirty="0" smtClean="0">
              <a:solidFill>
                <a:schemeClr val="bg1">
                  <a:lumMod val="95000"/>
                </a:schemeClr>
              </a:solidFill>
            </a:rPr>
            <a:t>The Financial Cycle</a:t>
          </a:r>
          <a:endParaRPr lang="en-NZ" dirty="0">
            <a:solidFill>
              <a:schemeClr val="bg1">
                <a:lumMod val="95000"/>
              </a:schemeClr>
            </a:solidFill>
          </a:endParaRPr>
        </a:p>
      </dgm:t>
    </dgm:pt>
    <dgm:pt modelId="{762D5DD5-9A23-45B1-90C0-279F194E6730}" type="parTrans" cxnId="{6D398D4E-0176-44C2-A457-75BAD2874C23}">
      <dgm:prSet/>
      <dgm:spPr/>
      <dgm:t>
        <a:bodyPr/>
        <a:lstStyle/>
        <a:p>
          <a:endParaRPr lang="en-NZ"/>
        </a:p>
      </dgm:t>
    </dgm:pt>
    <dgm:pt modelId="{DC400AC8-2B8E-46F9-86DA-EFE339944E7B}" type="sibTrans" cxnId="{6D398D4E-0176-44C2-A457-75BAD2874C23}">
      <dgm:prSet/>
      <dgm:spPr/>
      <dgm:t>
        <a:bodyPr/>
        <a:lstStyle/>
        <a:p>
          <a:endParaRPr lang="en-NZ"/>
        </a:p>
      </dgm:t>
    </dgm:pt>
    <dgm:pt modelId="{8EF1C6F2-6587-417B-8F5F-7E33844535DF}">
      <dgm:prSet phldrT="[Text]"/>
      <dgm:spPr/>
      <dgm:t>
        <a:bodyPr/>
        <a:lstStyle/>
        <a:p>
          <a:r>
            <a:rPr lang="en-NZ" dirty="0" smtClean="0">
              <a:solidFill>
                <a:schemeClr val="bg1"/>
              </a:solidFill>
            </a:rPr>
            <a:t>The Budget Process</a:t>
          </a:r>
          <a:endParaRPr lang="en-NZ" dirty="0">
            <a:solidFill>
              <a:schemeClr val="bg1"/>
            </a:solidFill>
          </a:endParaRPr>
        </a:p>
      </dgm:t>
    </dgm:pt>
    <dgm:pt modelId="{DEEB7718-73A3-4C6C-BF02-C1C576958A0B}" type="sibTrans" cxnId="{73FEB76F-ECB2-46F4-81A8-8EB9652CF9C6}">
      <dgm:prSet/>
      <dgm:spPr/>
      <dgm:t>
        <a:bodyPr/>
        <a:lstStyle/>
        <a:p>
          <a:endParaRPr lang="en-NZ"/>
        </a:p>
      </dgm:t>
    </dgm:pt>
    <dgm:pt modelId="{747C415F-5710-49F2-A7D9-0FD10955FADE}" type="parTrans" cxnId="{73FEB76F-ECB2-46F4-81A8-8EB9652CF9C6}">
      <dgm:prSet/>
      <dgm:spPr/>
      <dgm:t>
        <a:bodyPr/>
        <a:lstStyle/>
        <a:p>
          <a:endParaRPr lang="en-NZ"/>
        </a:p>
      </dgm:t>
    </dgm:pt>
    <dgm:pt modelId="{A0A1EC2B-E9F5-4842-A793-0973A91A4A6D}" type="pres">
      <dgm:prSet presAssocID="{823EDDDA-C1CB-4E07-9C1A-BBE56632AB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FEAB2BA8-9281-459C-A10A-1D1C7CE7BEC4}" type="pres">
      <dgm:prSet presAssocID="{823EDDDA-C1CB-4E07-9C1A-BBE56632ABEE}" presName="arrow" presStyleLbl="bgShp" presStyleIdx="0" presStyleCnt="1" custLinFactNeighborY="-1580"/>
      <dgm:spPr/>
    </dgm:pt>
    <dgm:pt modelId="{7318CF94-D9CA-4382-B7A8-2A39467AD847}" type="pres">
      <dgm:prSet presAssocID="{823EDDDA-C1CB-4E07-9C1A-BBE56632ABEE}" presName="points" presStyleCnt="0"/>
      <dgm:spPr/>
    </dgm:pt>
    <dgm:pt modelId="{FB933523-92FC-4986-8B8C-1C9D2D9A5239}" type="pres">
      <dgm:prSet presAssocID="{1F59DDC0-47BC-49EF-927A-4309EF1C5FE0}" presName="compositeA" presStyleCnt="0"/>
      <dgm:spPr/>
    </dgm:pt>
    <dgm:pt modelId="{486378C3-32A6-4A92-AD77-F2AFF756455F}" type="pres">
      <dgm:prSet presAssocID="{1F59DDC0-47BC-49EF-927A-4309EF1C5FE0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2E98C4B-2E56-4027-A7F7-9C296ADCE76C}" type="pres">
      <dgm:prSet presAssocID="{1F59DDC0-47BC-49EF-927A-4309EF1C5FE0}" presName="circleA" presStyleLbl="node1" presStyleIdx="0" presStyleCnt="4"/>
      <dgm:spPr/>
    </dgm:pt>
    <dgm:pt modelId="{5D5F330C-F79E-41D6-B69D-F02913682E48}" type="pres">
      <dgm:prSet presAssocID="{1F59DDC0-47BC-49EF-927A-4309EF1C5FE0}" presName="spaceA" presStyleCnt="0"/>
      <dgm:spPr/>
    </dgm:pt>
    <dgm:pt modelId="{A0B6DD88-C106-4200-BF7E-2EEAD9114C28}" type="pres">
      <dgm:prSet presAssocID="{DC400AC8-2B8E-46F9-86DA-EFE339944E7B}" presName="space" presStyleCnt="0"/>
      <dgm:spPr/>
    </dgm:pt>
    <dgm:pt modelId="{BC251184-BAD9-4F74-AA61-C3621FB3B0B1}" type="pres">
      <dgm:prSet presAssocID="{8EF1C6F2-6587-417B-8F5F-7E33844535DF}" presName="compositeB" presStyleCnt="0"/>
      <dgm:spPr/>
    </dgm:pt>
    <dgm:pt modelId="{69852026-34A6-4D9F-811C-DD6D8E19FA89}" type="pres">
      <dgm:prSet presAssocID="{8EF1C6F2-6587-417B-8F5F-7E33844535DF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405C351-A18E-4286-B3FC-030007988418}" type="pres">
      <dgm:prSet presAssocID="{8EF1C6F2-6587-417B-8F5F-7E33844535DF}" presName="circleB" presStyleLbl="node1" presStyleIdx="1" presStyleCnt="4"/>
      <dgm:spPr/>
    </dgm:pt>
    <dgm:pt modelId="{FA2AA9C7-7F7E-43E8-8EA3-D2451F03F0F3}" type="pres">
      <dgm:prSet presAssocID="{8EF1C6F2-6587-417B-8F5F-7E33844535DF}" presName="spaceB" presStyleCnt="0"/>
      <dgm:spPr/>
    </dgm:pt>
    <dgm:pt modelId="{A5317CBD-1B46-4B6E-96F1-15485D935F1F}" type="pres">
      <dgm:prSet presAssocID="{DEEB7718-73A3-4C6C-BF02-C1C576958A0B}" presName="space" presStyleCnt="0"/>
      <dgm:spPr/>
    </dgm:pt>
    <dgm:pt modelId="{C5F045BC-D427-4F54-8F31-FF7E4EDA099A}" type="pres">
      <dgm:prSet presAssocID="{FAD6987C-C3CF-44E1-B550-0651D2C2494E}" presName="compositeA" presStyleCnt="0"/>
      <dgm:spPr/>
    </dgm:pt>
    <dgm:pt modelId="{6BC0A52F-A011-4AE1-A22F-435844A94688}" type="pres">
      <dgm:prSet presAssocID="{FAD6987C-C3CF-44E1-B550-0651D2C2494E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B3AD3B0-BA19-499F-8854-CF8F4F30B262}" type="pres">
      <dgm:prSet presAssocID="{FAD6987C-C3CF-44E1-B550-0651D2C2494E}" presName="circleA" presStyleLbl="node1" presStyleIdx="2" presStyleCnt="4"/>
      <dgm:spPr/>
    </dgm:pt>
    <dgm:pt modelId="{14DC3354-C1E6-4644-A10D-3E67529CC4BA}" type="pres">
      <dgm:prSet presAssocID="{FAD6987C-C3CF-44E1-B550-0651D2C2494E}" presName="spaceA" presStyleCnt="0"/>
      <dgm:spPr/>
    </dgm:pt>
    <dgm:pt modelId="{A0D58F6B-CA07-4F57-B795-799171DFCEA0}" type="pres">
      <dgm:prSet presAssocID="{479A64D8-52A5-4556-ABC6-99E20E1F535F}" presName="space" presStyleCnt="0"/>
      <dgm:spPr/>
    </dgm:pt>
    <dgm:pt modelId="{8C14A349-0C9D-4E18-8AD6-ABB7BF88C25B}" type="pres">
      <dgm:prSet presAssocID="{70B55839-F3AF-4D1E-A9A6-E99CA9B3704B}" presName="compositeB" presStyleCnt="0"/>
      <dgm:spPr/>
    </dgm:pt>
    <dgm:pt modelId="{0EE8ED27-BA31-4197-ADD3-582E037A6209}" type="pres">
      <dgm:prSet presAssocID="{70B55839-F3AF-4D1E-A9A6-E99CA9B3704B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276F33C-6100-41B3-AB59-EB320985084A}" type="pres">
      <dgm:prSet presAssocID="{70B55839-F3AF-4D1E-A9A6-E99CA9B3704B}" presName="circleB" presStyleLbl="node1" presStyleIdx="3" presStyleCnt="4"/>
      <dgm:spPr/>
    </dgm:pt>
    <dgm:pt modelId="{8A1D75F9-A88E-4C4F-9CA9-327EAEB708AC}" type="pres">
      <dgm:prSet presAssocID="{70B55839-F3AF-4D1E-A9A6-E99CA9B3704B}" presName="spaceB" presStyleCnt="0"/>
      <dgm:spPr/>
    </dgm:pt>
  </dgm:ptLst>
  <dgm:cxnLst>
    <dgm:cxn modelId="{0646C509-8598-4543-AA0F-D91256F948CB}" type="presOf" srcId="{1F59DDC0-47BC-49EF-927A-4309EF1C5FE0}" destId="{486378C3-32A6-4A92-AD77-F2AFF756455F}" srcOrd="0" destOrd="0" presId="urn:microsoft.com/office/officeart/2005/8/layout/hProcess11"/>
    <dgm:cxn modelId="{8279EA40-8B69-4D4B-8C09-49EA9C97A138}" type="presOf" srcId="{FAD6987C-C3CF-44E1-B550-0651D2C2494E}" destId="{6BC0A52F-A011-4AE1-A22F-435844A94688}" srcOrd="0" destOrd="0" presId="urn:microsoft.com/office/officeart/2005/8/layout/hProcess11"/>
    <dgm:cxn modelId="{BB2EE677-6E97-454E-94CA-7BFC886258BC}" srcId="{823EDDDA-C1CB-4E07-9C1A-BBE56632ABEE}" destId="{FAD6987C-C3CF-44E1-B550-0651D2C2494E}" srcOrd="2" destOrd="0" parTransId="{5367FC53-3DD3-495B-A424-4D2FA2A9DB33}" sibTransId="{479A64D8-52A5-4556-ABC6-99E20E1F535F}"/>
    <dgm:cxn modelId="{57C25110-3FED-4302-9DDF-FA04657C9B68}" type="presOf" srcId="{823EDDDA-C1CB-4E07-9C1A-BBE56632ABEE}" destId="{A0A1EC2B-E9F5-4842-A793-0973A91A4A6D}" srcOrd="0" destOrd="0" presId="urn:microsoft.com/office/officeart/2005/8/layout/hProcess11"/>
    <dgm:cxn modelId="{6D398D4E-0176-44C2-A457-75BAD2874C23}" srcId="{823EDDDA-C1CB-4E07-9C1A-BBE56632ABEE}" destId="{1F59DDC0-47BC-49EF-927A-4309EF1C5FE0}" srcOrd="0" destOrd="0" parTransId="{762D5DD5-9A23-45B1-90C0-279F194E6730}" sibTransId="{DC400AC8-2B8E-46F9-86DA-EFE339944E7B}"/>
    <dgm:cxn modelId="{73FEB76F-ECB2-46F4-81A8-8EB9652CF9C6}" srcId="{823EDDDA-C1CB-4E07-9C1A-BBE56632ABEE}" destId="{8EF1C6F2-6587-417B-8F5F-7E33844535DF}" srcOrd="1" destOrd="0" parTransId="{747C415F-5710-49F2-A7D9-0FD10955FADE}" sibTransId="{DEEB7718-73A3-4C6C-BF02-C1C576958A0B}"/>
    <dgm:cxn modelId="{0E5928DC-4229-4982-ABF9-72A7DD727F46}" type="presOf" srcId="{8EF1C6F2-6587-417B-8F5F-7E33844535DF}" destId="{69852026-34A6-4D9F-811C-DD6D8E19FA89}" srcOrd="0" destOrd="0" presId="urn:microsoft.com/office/officeart/2005/8/layout/hProcess11"/>
    <dgm:cxn modelId="{80AA1188-5EF2-47BD-BC8F-D2F2C67A1543}" srcId="{823EDDDA-C1CB-4E07-9C1A-BBE56632ABEE}" destId="{70B55839-F3AF-4D1E-A9A6-E99CA9B3704B}" srcOrd="3" destOrd="0" parTransId="{10DF8B08-1E42-4F01-9719-A045C6A319C8}" sibTransId="{8073A67C-8C5D-45AD-AEA0-385B71C9C61C}"/>
    <dgm:cxn modelId="{475C8B86-8E10-4BF1-AC2B-2DCEB8523A30}" type="presOf" srcId="{70B55839-F3AF-4D1E-A9A6-E99CA9B3704B}" destId="{0EE8ED27-BA31-4197-ADD3-582E037A6209}" srcOrd="0" destOrd="0" presId="urn:microsoft.com/office/officeart/2005/8/layout/hProcess11"/>
    <dgm:cxn modelId="{26147FBD-92A3-4431-A221-47DBAFC6E504}" type="presParOf" srcId="{A0A1EC2B-E9F5-4842-A793-0973A91A4A6D}" destId="{FEAB2BA8-9281-459C-A10A-1D1C7CE7BEC4}" srcOrd="0" destOrd="0" presId="urn:microsoft.com/office/officeart/2005/8/layout/hProcess11"/>
    <dgm:cxn modelId="{06F12001-EDD6-41D4-9C18-920AAB746E57}" type="presParOf" srcId="{A0A1EC2B-E9F5-4842-A793-0973A91A4A6D}" destId="{7318CF94-D9CA-4382-B7A8-2A39467AD847}" srcOrd="1" destOrd="0" presId="urn:microsoft.com/office/officeart/2005/8/layout/hProcess11"/>
    <dgm:cxn modelId="{06F9B7F8-D7D6-4FBD-A1A0-459E7964B00E}" type="presParOf" srcId="{7318CF94-D9CA-4382-B7A8-2A39467AD847}" destId="{FB933523-92FC-4986-8B8C-1C9D2D9A5239}" srcOrd="0" destOrd="0" presId="urn:microsoft.com/office/officeart/2005/8/layout/hProcess11"/>
    <dgm:cxn modelId="{28D2F1DC-90B6-484C-8C0C-A220EEBC0AF5}" type="presParOf" srcId="{FB933523-92FC-4986-8B8C-1C9D2D9A5239}" destId="{486378C3-32A6-4A92-AD77-F2AFF756455F}" srcOrd="0" destOrd="0" presId="urn:microsoft.com/office/officeart/2005/8/layout/hProcess11"/>
    <dgm:cxn modelId="{8C92FA74-82F8-4225-8D13-F5791845B19F}" type="presParOf" srcId="{FB933523-92FC-4986-8B8C-1C9D2D9A5239}" destId="{22E98C4B-2E56-4027-A7F7-9C296ADCE76C}" srcOrd="1" destOrd="0" presId="urn:microsoft.com/office/officeart/2005/8/layout/hProcess11"/>
    <dgm:cxn modelId="{E4A36305-A800-43EB-BB0C-CC7B3D55F7DA}" type="presParOf" srcId="{FB933523-92FC-4986-8B8C-1C9D2D9A5239}" destId="{5D5F330C-F79E-41D6-B69D-F02913682E48}" srcOrd="2" destOrd="0" presId="urn:microsoft.com/office/officeart/2005/8/layout/hProcess11"/>
    <dgm:cxn modelId="{E956846B-FFCA-462B-B04E-E1660923EF17}" type="presParOf" srcId="{7318CF94-D9CA-4382-B7A8-2A39467AD847}" destId="{A0B6DD88-C106-4200-BF7E-2EEAD9114C28}" srcOrd="1" destOrd="0" presId="urn:microsoft.com/office/officeart/2005/8/layout/hProcess11"/>
    <dgm:cxn modelId="{F02D95A1-4689-49DB-B1B5-88DF4797D8C5}" type="presParOf" srcId="{7318CF94-D9CA-4382-B7A8-2A39467AD847}" destId="{BC251184-BAD9-4F74-AA61-C3621FB3B0B1}" srcOrd="2" destOrd="0" presId="urn:microsoft.com/office/officeart/2005/8/layout/hProcess11"/>
    <dgm:cxn modelId="{2A20AD67-D18A-4D13-9256-1C144A873E35}" type="presParOf" srcId="{BC251184-BAD9-4F74-AA61-C3621FB3B0B1}" destId="{69852026-34A6-4D9F-811C-DD6D8E19FA89}" srcOrd="0" destOrd="0" presId="urn:microsoft.com/office/officeart/2005/8/layout/hProcess11"/>
    <dgm:cxn modelId="{62078485-79BF-4A4F-A6E2-D3F066CDA890}" type="presParOf" srcId="{BC251184-BAD9-4F74-AA61-C3621FB3B0B1}" destId="{7405C351-A18E-4286-B3FC-030007988418}" srcOrd="1" destOrd="0" presId="urn:microsoft.com/office/officeart/2005/8/layout/hProcess11"/>
    <dgm:cxn modelId="{BD92AD7E-4895-4BE3-B05D-2315EED8A0AA}" type="presParOf" srcId="{BC251184-BAD9-4F74-AA61-C3621FB3B0B1}" destId="{FA2AA9C7-7F7E-43E8-8EA3-D2451F03F0F3}" srcOrd="2" destOrd="0" presId="urn:microsoft.com/office/officeart/2005/8/layout/hProcess11"/>
    <dgm:cxn modelId="{31E67936-B380-4C9B-A7D3-EA31146DE3FB}" type="presParOf" srcId="{7318CF94-D9CA-4382-B7A8-2A39467AD847}" destId="{A5317CBD-1B46-4B6E-96F1-15485D935F1F}" srcOrd="3" destOrd="0" presId="urn:microsoft.com/office/officeart/2005/8/layout/hProcess11"/>
    <dgm:cxn modelId="{9590D97D-ED11-4884-86AA-37A1C31DC6B9}" type="presParOf" srcId="{7318CF94-D9CA-4382-B7A8-2A39467AD847}" destId="{C5F045BC-D427-4F54-8F31-FF7E4EDA099A}" srcOrd="4" destOrd="0" presId="urn:microsoft.com/office/officeart/2005/8/layout/hProcess11"/>
    <dgm:cxn modelId="{9F3CE799-30BD-4BC1-AC9A-A4DE8F421293}" type="presParOf" srcId="{C5F045BC-D427-4F54-8F31-FF7E4EDA099A}" destId="{6BC0A52F-A011-4AE1-A22F-435844A94688}" srcOrd="0" destOrd="0" presId="urn:microsoft.com/office/officeart/2005/8/layout/hProcess11"/>
    <dgm:cxn modelId="{B58CF0D7-C011-4389-BF7C-28A59C972FF3}" type="presParOf" srcId="{C5F045BC-D427-4F54-8F31-FF7E4EDA099A}" destId="{2B3AD3B0-BA19-499F-8854-CF8F4F30B262}" srcOrd="1" destOrd="0" presId="urn:microsoft.com/office/officeart/2005/8/layout/hProcess11"/>
    <dgm:cxn modelId="{F12E6ADE-CA0A-43FC-B376-016B54DA2C34}" type="presParOf" srcId="{C5F045BC-D427-4F54-8F31-FF7E4EDA099A}" destId="{14DC3354-C1E6-4644-A10D-3E67529CC4BA}" srcOrd="2" destOrd="0" presId="urn:microsoft.com/office/officeart/2005/8/layout/hProcess11"/>
    <dgm:cxn modelId="{CA948D1D-73B1-4942-847D-1C37B8351F46}" type="presParOf" srcId="{7318CF94-D9CA-4382-B7A8-2A39467AD847}" destId="{A0D58F6B-CA07-4F57-B795-799171DFCEA0}" srcOrd="5" destOrd="0" presId="urn:microsoft.com/office/officeart/2005/8/layout/hProcess11"/>
    <dgm:cxn modelId="{20E79D7B-77E8-40C8-9230-974D046ADB8D}" type="presParOf" srcId="{7318CF94-D9CA-4382-B7A8-2A39467AD847}" destId="{8C14A349-0C9D-4E18-8AD6-ABB7BF88C25B}" srcOrd="6" destOrd="0" presId="urn:microsoft.com/office/officeart/2005/8/layout/hProcess11"/>
    <dgm:cxn modelId="{487EBDB6-20A2-455C-A314-3D25D3D98FCD}" type="presParOf" srcId="{8C14A349-0C9D-4E18-8AD6-ABB7BF88C25B}" destId="{0EE8ED27-BA31-4197-ADD3-582E037A6209}" srcOrd="0" destOrd="0" presId="urn:microsoft.com/office/officeart/2005/8/layout/hProcess11"/>
    <dgm:cxn modelId="{2E87B264-0272-428F-9E4E-1AA22A9F8B2A}" type="presParOf" srcId="{8C14A349-0C9D-4E18-8AD6-ABB7BF88C25B}" destId="{2276F33C-6100-41B3-AB59-EB320985084A}" srcOrd="1" destOrd="0" presId="urn:microsoft.com/office/officeart/2005/8/layout/hProcess11"/>
    <dgm:cxn modelId="{5D57D9F0-89A1-48F3-8666-F67289C70143}" type="presParOf" srcId="{8C14A349-0C9D-4E18-8AD6-ABB7BF88C25B}" destId="{8A1D75F9-A88E-4C4F-9CA9-327EAEB708A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346F3-65B1-43CD-90B3-76F882C5CD9E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6B553-92E4-4541-A5C4-325F5D0515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813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reasury.govt.nz/publications/budgets/budget-2020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iament.nz/en/pb/bills-and-laws/bills-proposed-law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ndemand.parliament.nz/parliament-tv-on-demand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iament.nz/en/pb/sc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iament.nz/en/pb/sc/report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iament.nz/en/pb/bills-and-laws/bills-proposed-laws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iament.nz/en/visit-and-learn/visit/virtual-reality-at-parliament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team@parliament.govt.nz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iament.nz/media/6234/financialcyclepostera3_v82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udget.govt.nz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reasury.govt.nz/publications/budgets/budget-202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04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https://treasury.govt.nz/publications/budgets/budget-2020</a:t>
            </a:r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NZ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NZ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Treasury’s website which will be updated with the budget documents as they are released</a:t>
            </a:r>
            <a:endParaRPr lang="en-NZ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7849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2020</a:t>
            </a:r>
            <a:r>
              <a:rPr lang="en-NZ" baseline="0" dirty="0" smtClean="0"/>
              <a:t> appropriation bill will be made available on Parliament’s website - </a:t>
            </a:r>
            <a:r>
              <a:rPr lang="en-NZ" dirty="0" smtClean="0">
                <a:hlinkClick r:id="rId3"/>
              </a:rPr>
              <a:t>https://www.parliament.nz/en/pb/bills-and-laws/bills-proposed-laws/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129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While the</a:t>
            </a:r>
            <a:r>
              <a:rPr lang="en-NZ" baseline="0" dirty="0" smtClean="0"/>
              <a:t> debate lasts for 15 hours it is split into different topics so you can tune into the PTV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>
                <a:hlinkClick r:id="rId3"/>
              </a:rPr>
              <a:t>https://ondemand.parliament.nz/parliament-</a:t>
            </a:r>
            <a:r>
              <a:rPr lang="en-NZ" dirty="0" err="1" smtClean="0">
                <a:hlinkClick r:id="rId3"/>
              </a:rPr>
              <a:t>tv</a:t>
            </a:r>
            <a:r>
              <a:rPr lang="en-NZ" dirty="0" smtClean="0">
                <a:hlinkClick r:id="rId3"/>
              </a:rPr>
              <a:t>-on-demand/</a:t>
            </a:r>
            <a:r>
              <a:rPr lang="en-NZ" dirty="0" smtClean="0"/>
              <a:t>– Here</a:t>
            </a:r>
            <a:r>
              <a:rPr lang="en-NZ" baseline="0" dirty="0" smtClean="0"/>
              <a:t> you can watch the Budget debate live or on demand</a:t>
            </a:r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3711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You can tune into the live stream of select</a:t>
            </a:r>
            <a:r>
              <a:rPr lang="en-NZ" baseline="0" dirty="0" smtClean="0"/>
              <a:t> committees by clicking into the schedule on Parliament’s website - </a:t>
            </a:r>
            <a:r>
              <a:rPr lang="en-NZ" dirty="0" smtClean="0">
                <a:hlinkClick r:id="rId3"/>
              </a:rPr>
              <a:t>https://www.parliament.nz/en/pb/sc/</a:t>
            </a:r>
            <a:r>
              <a:rPr lang="en-NZ" dirty="0" smtClean="0"/>
              <a:t> </a:t>
            </a:r>
          </a:p>
          <a:p>
            <a:r>
              <a:rPr lang="en-NZ" dirty="0" smtClean="0"/>
              <a:t>You</a:t>
            </a:r>
            <a:r>
              <a:rPr lang="en-NZ" baseline="0" dirty="0" smtClean="0"/>
              <a:t> can also “like” a select committee’s Facebook page, which will alert you to when they are livestreaming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879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Select Committee reports will</a:t>
            </a:r>
            <a:r>
              <a:rPr lang="en-NZ" baseline="0" dirty="0" smtClean="0"/>
              <a:t> become available on Parliament’s Website - </a:t>
            </a:r>
            <a:r>
              <a:rPr lang="en-NZ" dirty="0" smtClean="0">
                <a:hlinkClick r:id="rId3"/>
              </a:rPr>
              <a:t>https://www.parliament.nz/en/pb/sc/reports/</a:t>
            </a:r>
            <a:r>
              <a:rPr lang="en-NZ" dirty="0" smtClean="0"/>
              <a:t>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8652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2020</a:t>
            </a:r>
            <a:r>
              <a:rPr lang="en-NZ" baseline="0" dirty="0" smtClean="0"/>
              <a:t> </a:t>
            </a:r>
            <a:r>
              <a:rPr lang="en-NZ" baseline="0" dirty="0" err="1" smtClean="0"/>
              <a:t>Imprest</a:t>
            </a:r>
            <a:r>
              <a:rPr lang="en-NZ" baseline="0" dirty="0" smtClean="0"/>
              <a:t> Supply Bill will be made available on Parliament’s website - </a:t>
            </a:r>
            <a:r>
              <a:rPr lang="en-NZ" dirty="0" smtClean="0">
                <a:hlinkClick r:id="rId3"/>
              </a:rPr>
              <a:t>https://www.parliament.nz/en/pb/bills-and-laws/bills-proposed-laws/</a:t>
            </a:r>
            <a:r>
              <a:rPr lang="en-NZ" dirty="0" smtClean="0"/>
              <a:t>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6762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Budget is passed when</a:t>
            </a:r>
            <a:r>
              <a:rPr lang="en-NZ" baseline="0" dirty="0" smtClean="0"/>
              <a:t> it has received Royal Assent</a:t>
            </a:r>
          </a:p>
          <a:p>
            <a:endParaRPr lang="en-NZ" baseline="0" dirty="0" smtClean="0"/>
          </a:p>
          <a:p>
            <a:r>
              <a:rPr lang="en-NZ" dirty="0" smtClean="0"/>
              <a:t>You can also read about the BPS and other economic indicators in the Library's Monthly economic review (https://www.parliament.nz/en/pb/library-research-papers/monthly-economic-review/)</a:t>
            </a:r>
          </a:p>
          <a:p>
            <a:endParaRPr lang="en-NZ" dirty="0" smtClean="0"/>
          </a:p>
          <a:p>
            <a:r>
              <a:rPr lang="en-NZ" dirty="0" smtClean="0"/>
              <a:t>The different votes are published on the </a:t>
            </a:r>
            <a:r>
              <a:rPr lang="en-NZ" dirty="0" err="1" smtClean="0"/>
              <a:t>Tsy</a:t>
            </a:r>
            <a:r>
              <a:rPr lang="en-NZ" dirty="0" smtClean="0"/>
              <a:t> website - total appropriations for each vote from last year's budget: https://treasury.govt.nz/publications/summary-tables/summary-tables-estimates-appropriations-2019-20-html#section-9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11066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NZ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B9D08-6BDC-4221-B870-3EAED5C8A0F3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9717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>
                <a:solidFill>
                  <a:prstClr val="black"/>
                </a:solidFill>
              </a:rPr>
              <a:pPr/>
              <a:t>21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50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the link to information page about our XR app -</a:t>
            </a:r>
            <a:endParaRPr lang="en-NZ" dirty="0" smtClean="0"/>
          </a:p>
          <a:p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https://www.parliament.nz/en/visit-and-learn/visit/virtual-reality-at-parliament/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659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0" i="0" dirty="0" smtClean="0"/>
              <a:t>Insert</a:t>
            </a:r>
            <a:r>
              <a:rPr lang="en-NZ" b="0" i="0" baseline="0" dirty="0" smtClean="0"/>
              <a:t> quick poll to gauge knowledge of audience on the Budget Process</a:t>
            </a:r>
            <a:endParaRPr lang="en-NZ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2202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Questions on this webinar can be sent through to Education Team at </a:t>
            </a:r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education.team@parliament.govt.nz</a:t>
            </a:r>
            <a:endParaRPr lang="en-NZ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in touch with the library at parlinfo@parliament.govt.nz for more general questions about Parliament</a:t>
            </a:r>
            <a:endParaRPr lang="en-NZ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>
                <a:solidFill>
                  <a:prstClr val="black"/>
                </a:solidFill>
              </a:rPr>
              <a:pPr/>
              <a:t>23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92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9163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aseline="0" dirty="0" smtClean="0">
                <a:hlinkClick r:id="rId3"/>
              </a:rPr>
              <a:t>Here is the link to our Financial Cycle Resource</a:t>
            </a:r>
          </a:p>
          <a:p>
            <a:r>
              <a:rPr lang="en-NZ" dirty="0" smtClean="0">
                <a:hlinkClick r:id="rId3"/>
              </a:rPr>
              <a:t>https://www.parliament.nz/media/6234/financialcyclepostera3_v82.pdf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4675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0817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baseline="0" dirty="0" smtClean="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>
                <a:solidFill>
                  <a:prstClr val="black"/>
                </a:solidFill>
              </a:rPr>
              <a:pPr/>
              <a:t>6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20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Poll asking</a:t>
            </a:r>
            <a:r>
              <a:rPr lang="en-NZ" baseline="0" dirty="0" smtClean="0"/>
              <a:t> “Do you read the Budget Policy Statement – Yes – No”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1995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Link to Standalone</a:t>
            </a:r>
            <a:r>
              <a:rPr lang="en-NZ" baseline="0" dirty="0" smtClean="0"/>
              <a:t> Budget website, outlines the Budget Policy Statement and provides up-to-date information on Budget 2020 and past info about Budget 2019 -</a:t>
            </a:r>
            <a:endParaRPr lang="en-NZ" dirty="0" smtClean="0"/>
          </a:p>
          <a:p>
            <a:r>
              <a:rPr lang="en-NZ" dirty="0" smtClean="0">
                <a:hlinkClick r:id="rId3"/>
              </a:rPr>
              <a:t>https://budget.govt.nz/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4222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Treasury’s website will be updated with the budget documents as they are released -</a:t>
            </a:r>
            <a:endParaRPr lang="en-NZ" u="none" dirty="0" smtClean="0"/>
          </a:p>
          <a:p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https://treasury.govt.nz/publications/budgets/budget-2020</a:t>
            </a:r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NZ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129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82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1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64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16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91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46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5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026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961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89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86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E7CCC-2F78-4804-9A97-9F0429E074B6}" type="datetimeFigureOut">
              <a:rPr lang="en-NZ" smtClean="0"/>
              <a:t>13/05/2020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694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E7CCC-2F78-4804-9A97-9F0429E074B6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13/05/2020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014AF-B24F-4F4C-8A2E-B639093889A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0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83" y="-6358"/>
            <a:ext cx="690663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6939" y="12722"/>
            <a:ext cx="5745716" cy="68389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/>
          </a:p>
        </p:txBody>
      </p:sp>
      <p:sp>
        <p:nvSpPr>
          <p:cNvPr id="6" name="TextBox 49"/>
          <p:cNvSpPr txBox="1"/>
          <p:nvPr/>
        </p:nvSpPr>
        <p:spPr>
          <a:xfrm>
            <a:off x="371713" y="2405945"/>
            <a:ext cx="4644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to know the Budget process</a:t>
            </a:r>
          </a:p>
        </p:txBody>
      </p:sp>
      <p:sp>
        <p:nvSpPr>
          <p:cNvPr id="7" name="TextBox 50"/>
          <p:cNvSpPr txBox="1"/>
          <p:nvPr/>
        </p:nvSpPr>
        <p:spPr>
          <a:xfrm>
            <a:off x="292735" y="3927055"/>
            <a:ext cx="4886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4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Join </a:t>
            </a:r>
            <a:r>
              <a:rPr lang="en-NZ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 to learn </a:t>
            </a:r>
            <a:r>
              <a:rPr lang="en-NZ" sz="24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the government spends your money, </a:t>
            </a:r>
            <a:r>
              <a:rPr lang="en-NZ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</a:t>
            </a:r>
            <a:r>
              <a:rPr lang="en-NZ" sz="24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Parliament scrutinises </a:t>
            </a:r>
            <a:r>
              <a:rPr lang="en-NZ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that process, and how you can learn more about Budget 2020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13" y="1711355"/>
            <a:ext cx="2461967" cy="4409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35283" y="2"/>
            <a:ext cx="319362" cy="6864360"/>
            <a:chOff x="6734672" y="1230085"/>
            <a:chExt cx="288032" cy="1152128"/>
          </a:xfrm>
        </p:grpSpPr>
        <p:sp>
          <p:nvSpPr>
            <p:cNvPr id="10" name="Rectangle 9"/>
            <p:cNvSpPr/>
            <p:nvPr/>
          </p:nvSpPr>
          <p:spPr>
            <a:xfrm>
              <a:off x="6734672" y="1806149"/>
              <a:ext cx="288032" cy="288032"/>
            </a:xfrm>
            <a:prstGeom prst="rect">
              <a:avLst/>
            </a:prstGeom>
            <a:solidFill>
              <a:srgbClr val="F5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34672" y="2094181"/>
              <a:ext cx="288032" cy="288032"/>
            </a:xfrm>
            <a:prstGeom prst="rect">
              <a:avLst/>
            </a:prstGeom>
            <a:solidFill>
              <a:srgbClr val="D15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34672" y="1518117"/>
              <a:ext cx="288032" cy="288032"/>
            </a:xfrm>
            <a:prstGeom prst="rect">
              <a:avLst/>
            </a:prstGeom>
            <a:solidFill>
              <a:srgbClr val="2E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34672" y="1230085"/>
              <a:ext cx="288032" cy="288032"/>
            </a:xfrm>
            <a:prstGeom prst="rect">
              <a:avLst/>
            </a:prstGeom>
            <a:solidFill>
              <a:srgbClr val="17C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1197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01" t="7092" r="49" b="-152"/>
          <a:stretch/>
        </p:blipFill>
        <p:spPr>
          <a:xfrm>
            <a:off x="-122337" y="-396853"/>
            <a:ext cx="12313368" cy="7560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1944" y="188640"/>
            <a:ext cx="6261718" cy="638985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613" y="249423"/>
            <a:ext cx="5414392" cy="1138138"/>
          </a:xfrm>
        </p:spPr>
        <p:txBody>
          <a:bodyPr>
            <a:norm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Day</a:t>
            </a:r>
            <a:endParaRPr lang="en-NZ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357" y="1298831"/>
            <a:ext cx="6264696" cy="4804941"/>
          </a:xfrm>
        </p:spPr>
        <p:txBody>
          <a:bodyPr>
            <a:normAutofit lnSpcReduction="10000"/>
          </a:bodyPr>
          <a:lstStyle/>
          <a:p>
            <a:pPr marL="857250" lvl="2" indent="0">
              <a:buNone/>
            </a:pPr>
            <a:endParaRPr lang="en-NZ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STATEMENT 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Introduced to the House of Representatives</a:t>
            </a:r>
          </a:p>
          <a:p>
            <a:pPr marL="857250" lvl="2" indent="0">
              <a:buNone/>
            </a:pPr>
            <a:endParaRPr lang="en-NZ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Day Legislation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Urgency</a:t>
            </a:r>
          </a:p>
          <a:p>
            <a:pPr marL="857250" lvl="2" indent="0">
              <a:buNone/>
            </a:pPr>
            <a:endParaRPr lang="en-NZ" sz="20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DEBATE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Lasts for 15 hours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ESTIMATES AND APPROPRIATIONS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NZ" sz="1600" dirty="0" smtClean="0"/>
          </a:p>
          <a:p>
            <a:endParaRPr lang="en-NZ" sz="24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591944" y="6578495"/>
            <a:ext cx="6261718" cy="110769"/>
            <a:chOff x="-35029" y="6137619"/>
            <a:chExt cx="4614070" cy="204846"/>
          </a:xfrm>
        </p:grpSpPr>
        <p:sp>
          <p:nvSpPr>
            <p:cNvPr id="6" name="Rectangle 5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9736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6" y="0"/>
            <a:ext cx="12177714" cy="71734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9656" y="548680"/>
            <a:ext cx="6261718" cy="390833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3236288" y="791821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Phase</a:t>
            </a:r>
            <a:endParaRPr lang="en-NZ"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0654" y="1361765"/>
            <a:ext cx="68020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NZ" sz="24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</a:rPr>
              <a:t>Government must obtain the support of Parliament for their Budget Package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</a:rPr>
              <a:t>Introduction of the </a:t>
            </a:r>
            <a:r>
              <a:rPr lang="en-NZ" sz="2400" b="1" dirty="0" smtClean="0">
                <a:solidFill>
                  <a:schemeClr val="bg1"/>
                </a:solidFill>
              </a:rPr>
              <a:t>APPROPRIATION BILL</a:t>
            </a:r>
            <a:endParaRPr lang="en-NZ" sz="24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</a:rPr>
              <a:t>Must be decided within 3 months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12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99656" y="4457015"/>
            <a:ext cx="6261718" cy="110769"/>
            <a:chOff x="-35029" y="6137619"/>
            <a:chExt cx="4614070" cy="204846"/>
          </a:xfrm>
        </p:grpSpPr>
        <p:sp>
          <p:nvSpPr>
            <p:cNvPr id="8" name="Rectangle 7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422756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1384" y="188640"/>
            <a:ext cx="5541638" cy="638985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571992" y="358680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Appropriation Bill</a:t>
            </a:r>
            <a:endParaRPr lang="en-NZ"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471" y="1427608"/>
            <a:ext cx="575155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NZ" sz="12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Contains the Government’s comprehensive annual appropriation proposals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Introduced on Budget Day</a:t>
            </a:r>
          </a:p>
          <a:p>
            <a:pPr lvl="1"/>
            <a:endParaRPr lang="en-NZ" sz="24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be passed within 3 months</a:t>
            </a:r>
            <a:endParaRPr lang="en-N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1384" y="6578495"/>
            <a:ext cx="5541638" cy="170040"/>
            <a:chOff x="-35029" y="6137619"/>
            <a:chExt cx="4614070" cy="204846"/>
          </a:xfrm>
        </p:grpSpPr>
        <p:sp>
          <p:nvSpPr>
            <p:cNvPr id="8" name="Rectangle 7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0"/>
            <a:ext cx="498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7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0"/>
            <a:ext cx="11391056" cy="2434282"/>
          </a:xfrm>
        </p:spPr>
        <p:txBody>
          <a:bodyPr>
            <a:normAutofit/>
          </a:bodyPr>
          <a:lstStyle/>
          <a:p>
            <a:r>
              <a:rPr lang="en-N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the Budget Debate Live or On Demand on Parliament TV:</a:t>
            </a:r>
            <a:endParaRPr lang="en-N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608" y="2132856"/>
            <a:ext cx="5040560" cy="429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4" y="-747464"/>
            <a:ext cx="12153900" cy="81348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63952" y="188640"/>
            <a:ext cx="6261718" cy="638985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9230" y="294542"/>
            <a:ext cx="5414392" cy="1138138"/>
          </a:xfrm>
        </p:spPr>
        <p:txBody>
          <a:bodyPr>
            <a:normAutofit/>
          </a:bodyPr>
          <a:lstStyle/>
          <a:p>
            <a:pPr algn="l"/>
            <a:r>
              <a:rPr lang="en-NZ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 Committee Scrutiny</a:t>
            </a:r>
            <a:endParaRPr lang="en-NZ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928" y="1340768"/>
            <a:ext cx="5558408" cy="5146771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en-NZ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ESTIMATES OF APPROPRIATIONS </a:t>
            </a: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allocated to the relevant select committee by the </a:t>
            </a: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 AND EXPENDITURE COMMITTEE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SCRUTINY OF MINISTERS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Ministers make their case on their spending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of the few times Minister comes before select committees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committee has 10 weeks to report back </a:t>
            </a:r>
          </a:p>
          <a:p>
            <a:pPr marL="457200" lvl="1" indent="0">
              <a:buNone/>
            </a:pPr>
            <a:endParaRPr lang="en-NZ" sz="2400" dirty="0" smtClean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63952" y="6578495"/>
            <a:ext cx="6261718" cy="110769"/>
            <a:chOff x="-35029" y="6137619"/>
            <a:chExt cx="4614070" cy="204846"/>
          </a:xfrm>
        </p:grpSpPr>
        <p:sp>
          <p:nvSpPr>
            <p:cNvPr id="9" name="Rectangle 8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26446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0"/>
            <a:ext cx="493983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0"/>
            <a:ext cx="6127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6" y="-1179512"/>
            <a:ext cx="12204166" cy="80375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322" y="168736"/>
            <a:ext cx="5541638" cy="638985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214930" y="33877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Passing the Budget</a:t>
            </a:r>
            <a:endParaRPr lang="en-NZ"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6688" y="1196752"/>
            <a:ext cx="57515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NZ" sz="12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Amendments to the Budget</a:t>
            </a:r>
          </a:p>
          <a:p>
            <a:pPr lvl="1"/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APPROPRIATION ACT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IMPREST SUPPLY ACT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SUPPLEMENTARY APPROPRIATIONS AND ESTIMATES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4322" y="6558591"/>
            <a:ext cx="5541638" cy="170040"/>
            <a:chOff x="-35029" y="6137619"/>
            <a:chExt cx="4614070" cy="204846"/>
          </a:xfrm>
        </p:grpSpPr>
        <p:sp>
          <p:nvSpPr>
            <p:cNvPr id="8" name="Rectangle 7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9913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0"/>
            <a:ext cx="500093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12024" y="116632"/>
            <a:ext cx="5541638" cy="638985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TextBox 17"/>
          <p:cNvSpPr txBox="1"/>
          <p:nvPr/>
        </p:nvSpPr>
        <p:spPr>
          <a:xfrm>
            <a:off x="6332632" y="286672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err="1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Imprest</a:t>
            </a:r>
            <a:r>
              <a:rPr lang="en-NZ" sz="32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Supply Bill</a:t>
            </a:r>
            <a:endParaRPr lang="en-NZ"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2111" y="1355600"/>
            <a:ext cx="575155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NZ" sz="12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Authorises expenditure of public money or incurring of expenses or capital expenditure </a:t>
            </a:r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general interim authority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</a:t>
            </a:r>
            <a:r>
              <a:rPr lang="en-NZ" sz="24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Imprest</a:t>
            </a: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Supply Act was passed in response to COVID-19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312024" y="6506487"/>
            <a:ext cx="5541638" cy="170040"/>
            <a:chOff x="-35029" y="6137619"/>
            <a:chExt cx="4614070" cy="204846"/>
          </a:xfrm>
        </p:grpSpPr>
        <p:sp>
          <p:nvSpPr>
            <p:cNvPr id="21" name="Rectangle 20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6597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6" y="-1179512"/>
            <a:ext cx="12204166" cy="80375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322" y="168736"/>
            <a:ext cx="5541638" cy="638985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214930" y="33877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Passing the Budget</a:t>
            </a:r>
            <a:endParaRPr lang="en-NZ"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6688" y="1196752"/>
            <a:ext cx="57515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NZ" sz="12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Amendments to the Budget</a:t>
            </a:r>
          </a:p>
          <a:p>
            <a:pPr lvl="1"/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APPROPRIATION ACT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IMPREST SUPPLY ACT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SUPPLEMENTARY APPROPRIATIONS AND ESTIMATES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4322" y="6558591"/>
            <a:ext cx="5541638" cy="170040"/>
            <a:chOff x="-35029" y="6137619"/>
            <a:chExt cx="4614070" cy="204846"/>
          </a:xfrm>
        </p:grpSpPr>
        <p:sp>
          <p:nvSpPr>
            <p:cNvPr id="8" name="Rectangle 7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9233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696" y="0"/>
            <a:ext cx="1260007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4775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16080" y="6224783"/>
            <a:ext cx="4320481" cy="188641"/>
            <a:chOff x="-35029" y="6137619"/>
            <a:chExt cx="4614070" cy="204846"/>
          </a:xfrm>
        </p:grpSpPr>
        <p:sp>
          <p:nvSpPr>
            <p:cNvPr id="15" name="Rectangle 14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4" name="Rectangle 3"/>
          <p:cNvSpPr/>
          <p:nvPr/>
        </p:nvSpPr>
        <p:spPr>
          <a:xfrm>
            <a:off x="6816080" y="620688"/>
            <a:ext cx="4320481" cy="560409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62" y="5556503"/>
            <a:ext cx="3109266" cy="556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5799" y="260648"/>
            <a:ext cx="421493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NZ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Introducing</a:t>
            </a:r>
            <a:endParaRPr lang="en-NZ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NZ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expert guests</a:t>
            </a:r>
          </a:p>
          <a:p>
            <a:endParaRPr lang="en-NZ" sz="16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 Picker</a:t>
            </a:r>
          </a:p>
          <a:p>
            <a:r>
              <a:rPr lang="en-NZ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Clerk Assistant</a:t>
            </a:r>
          </a:p>
          <a:p>
            <a:endParaRPr lang="en-NZ" sz="16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</a:p>
          <a:p>
            <a:endParaRPr lang="en-NZ" sz="16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Mary Drakeford </a:t>
            </a:r>
          </a:p>
          <a:p>
            <a:r>
              <a:rPr lang="en-NZ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Clerk of the Finance and Expenditure Committee</a:t>
            </a:r>
          </a:p>
          <a:p>
            <a:endParaRPr lang="en-NZ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…and your host </a:t>
            </a:r>
            <a:r>
              <a:rPr lang="en-NZ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Carmen Maran</a:t>
            </a:r>
          </a:p>
          <a:p>
            <a:r>
              <a:rPr lang="en-NZ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Inter-Parliamentary Relations Advisor</a:t>
            </a:r>
          </a:p>
          <a:p>
            <a:endParaRPr lang="en-NZ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237"/>
            <a:ext cx="12192000" cy="74401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12024" y="908720"/>
            <a:ext cx="5256584" cy="5184576"/>
            <a:chOff x="-18318" y="534960"/>
            <a:chExt cx="4595591" cy="3694173"/>
          </a:xfrm>
        </p:grpSpPr>
        <p:sp>
          <p:nvSpPr>
            <p:cNvPr id="6" name="Rectangle 5"/>
            <p:cNvSpPr/>
            <p:nvPr/>
          </p:nvSpPr>
          <p:spPr>
            <a:xfrm>
              <a:off x="-18318" y="534960"/>
              <a:ext cx="4595591" cy="3694173"/>
            </a:xfrm>
            <a:prstGeom prst="rect">
              <a:avLst/>
            </a:prstGeom>
            <a:solidFill>
              <a:srgbClr val="000000">
                <a:alpha val="74902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5018" y="690717"/>
              <a:ext cx="4452255" cy="274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32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Review Process</a:t>
              </a:r>
            </a:p>
            <a:p>
              <a:endParaRPr lang="en-NZ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NZ" sz="2400" b="1" dirty="0">
                  <a:solidFill>
                    <a:schemeClr val="bg1"/>
                  </a:solidFill>
                </a:rPr>
                <a:t>ANNUAL REVIEW </a:t>
              </a:r>
              <a:r>
                <a:rPr lang="en-NZ" sz="2400" dirty="0">
                  <a:solidFill>
                    <a:schemeClr val="bg1"/>
                  </a:solidFill>
                </a:rPr>
                <a:t>of the financial statements and performance of Government </a:t>
              </a:r>
              <a:r>
                <a:rPr lang="en-NZ" sz="2400" dirty="0" smtClean="0">
                  <a:solidFill>
                    <a:schemeClr val="bg1"/>
                  </a:solidFill>
                </a:rPr>
                <a:t>entities</a:t>
              </a:r>
            </a:p>
            <a:p>
              <a:endParaRPr lang="en-NZ" sz="1200" b="1" dirty="0" smtClean="0">
                <a:solidFill>
                  <a:schemeClr val="bg1"/>
                </a:solidFill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NZ" sz="2400" dirty="0" smtClean="0">
                  <a:solidFill>
                    <a:schemeClr val="bg1"/>
                  </a:solidFill>
                </a:rPr>
                <a:t>Select </a:t>
              </a:r>
              <a:r>
                <a:rPr lang="en-NZ" sz="2400" dirty="0">
                  <a:solidFill>
                    <a:schemeClr val="bg1"/>
                  </a:solidFill>
                </a:rPr>
                <a:t>Committees must report </a:t>
              </a:r>
              <a:r>
                <a:rPr lang="en-NZ" sz="2400" dirty="0" smtClean="0">
                  <a:solidFill>
                    <a:schemeClr val="bg1"/>
                  </a:solidFill>
                </a:rPr>
                <a:t>back</a:t>
              </a:r>
            </a:p>
            <a:p>
              <a:endParaRPr lang="en-NZ" sz="1200" dirty="0" smtClean="0">
                <a:solidFill>
                  <a:schemeClr val="bg1"/>
                </a:solidFill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NZ" sz="2400" dirty="0" smtClean="0">
                  <a:solidFill>
                    <a:schemeClr val="bg1"/>
                  </a:solidFill>
                </a:rPr>
                <a:t>The </a:t>
              </a:r>
              <a:r>
                <a:rPr lang="en-NZ" sz="2400" dirty="0">
                  <a:solidFill>
                    <a:schemeClr val="bg1"/>
                  </a:solidFill>
                </a:rPr>
                <a:t>role of the </a:t>
              </a:r>
              <a:r>
                <a:rPr lang="en-NZ" sz="2400" b="1" dirty="0">
                  <a:solidFill>
                    <a:schemeClr val="bg1"/>
                  </a:solidFill>
                </a:rPr>
                <a:t>CONTROLLER AND AUDITOR-GENERAL</a:t>
              </a:r>
            </a:p>
            <a:p>
              <a:endParaRPr lang="en-NZ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12024" y="6093295"/>
            <a:ext cx="5256584" cy="144017"/>
            <a:chOff x="-35029" y="6137619"/>
            <a:chExt cx="4614070" cy="204846"/>
          </a:xfrm>
        </p:grpSpPr>
        <p:sp>
          <p:nvSpPr>
            <p:cNvPr id="9" name="Rectangle 8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4082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179676" y="872716"/>
            <a:ext cx="5832648" cy="5112568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1990" y="2705725"/>
            <a:ext cx="3228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8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 + A</a:t>
            </a:r>
            <a:endParaRPr lang="en-NZ" sz="88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7" y="5341516"/>
            <a:ext cx="1359417" cy="1359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895">
            <a:off x="4856582" y="827573"/>
            <a:ext cx="5334000" cy="3784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8506" y="998428"/>
            <a:ext cx="51128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Tour of Parliament- </a:t>
            </a:r>
          </a:p>
          <a:p>
            <a:r>
              <a:rPr lang="en-NZ" sz="40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Parliament XR</a:t>
            </a:r>
          </a:p>
          <a:p>
            <a:endParaRPr lang="en-NZ" sz="2800" b="1" dirty="0" smtClean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2800" i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for free:</a:t>
            </a:r>
          </a:p>
          <a:p>
            <a:endParaRPr lang="en-NZ" sz="2800" i="1" dirty="0" smtClean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NZ" sz="2800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Play- Android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NZ" sz="2800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store-iOS</a:t>
            </a:r>
          </a:p>
          <a:p>
            <a:endParaRPr lang="en-NZ" sz="28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74" y="2916333"/>
            <a:ext cx="5334000" cy="3784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3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EPE\11 Digital Content Specialist\Images\Photos produced by OOC\_High Resolution\Empty Debating Chamber of New Zealand Parliament 20160520 (1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r="5560"/>
          <a:stretch/>
        </p:blipFill>
        <p:spPr bwMode="auto">
          <a:xfrm rot="10800000" flipV="1">
            <a:off x="-240704" y="-1144832"/>
            <a:ext cx="12432704" cy="81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0351" y="420914"/>
            <a:ext cx="11328292" cy="5616624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80" y="4149080"/>
            <a:ext cx="7918835" cy="1418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389" y="778220"/>
            <a:ext cx="10920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House is YOUR House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0351" y="6037538"/>
            <a:ext cx="11328292" cy="243455"/>
            <a:chOff x="-35029" y="6137619"/>
            <a:chExt cx="4614070" cy="204846"/>
          </a:xfrm>
        </p:grpSpPr>
        <p:sp>
          <p:nvSpPr>
            <p:cNvPr id="15" name="Rectangle 14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51927" y="1547661"/>
            <a:ext cx="100091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i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us on Twitter, </a:t>
            </a:r>
            <a:r>
              <a:rPr lang="en-NZ" i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Instagram, </a:t>
            </a:r>
            <a:r>
              <a:rPr lang="en-NZ" i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NZ" i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endParaRPr lang="en-NZ" i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NZ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NZ" sz="2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NZ" sz="2800" dirty="0" err="1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nzparliament</a:t>
            </a:r>
            <a:endParaRPr lang="en-NZ" sz="2800" dirty="0" smtClean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NZ" sz="28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NZ" sz="1600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further questions about this webinar please send them to: </a:t>
            </a:r>
            <a:r>
              <a:rPr lang="en-NZ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Education.Team@parliament.govt.nz</a:t>
            </a:r>
          </a:p>
          <a:p>
            <a:pPr algn="ctr"/>
            <a:endParaRPr lang="en-NZ" sz="16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NZ" sz="1600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general enquires about Parliament get in touch with our Library Team at: parlinfo@parliament.govt.nz </a:t>
            </a:r>
            <a:endParaRPr lang="en-NZ" sz="16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5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2351584" y="692696"/>
            <a:ext cx="756084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we cover today?</a:t>
            </a:r>
            <a: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NZ" dirty="0"/>
          </a:p>
        </p:txBody>
      </p:sp>
      <p:grpSp>
        <p:nvGrpSpPr>
          <p:cNvPr id="5" name="Group 4"/>
          <p:cNvGrpSpPr/>
          <p:nvPr/>
        </p:nvGrpSpPr>
        <p:grpSpPr>
          <a:xfrm rot="16200000" flipH="1">
            <a:off x="6020902" y="-1524753"/>
            <a:ext cx="150196" cy="6336704"/>
            <a:chOff x="6734672" y="1230085"/>
            <a:chExt cx="288032" cy="1152128"/>
          </a:xfrm>
        </p:grpSpPr>
        <p:sp>
          <p:nvSpPr>
            <p:cNvPr id="6" name="Rectangle 5"/>
            <p:cNvSpPr/>
            <p:nvPr/>
          </p:nvSpPr>
          <p:spPr>
            <a:xfrm>
              <a:off x="6734672" y="1806149"/>
              <a:ext cx="288032" cy="288032"/>
            </a:xfrm>
            <a:prstGeom prst="rect">
              <a:avLst/>
            </a:prstGeom>
            <a:solidFill>
              <a:srgbClr val="F5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4672" y="2094181"/>
              <a:ext cx="288032" cy="288032"/>
            </a:xfrm>
            <a:prstGeom prst="rect">
              <a:avLst/>
            </a:prstGeom>
            <a:solidFill>
              <a:srgbClr val="D15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4672" y="1518117"/>
              <a:ext cx="288032" cy="288032"/>
            </a:xfrm>
            <a:prstGeom prst="rect">
              <a:avLst/>
            </a:prstGeom>
            <a:solidFill>
              <a:srgbClr val="2E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4672" y="1230085"/>
              <a:ext cx="288032" cy="288032"/>
            </a:xfrm>
            <a:prstGeom prst="rect">
              <a:avLst/>
            </a:prstGeom>
            <a:solidFill>
              <a:srgbClr val="17C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/>
            </a:p>
          </p:txBody>
        </p:sp>
      </p:grpSp>
      <p:graphicFrame>
        <p:nvGraphicFramePr>
          <p:cNvPr id="10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814947"/>
              </p:ext>
            </p:extLst>
          </p:nvPr>
        </p:nvGraphicFramePr>
        <p:xfrm>
          <a:off x="874204" y="2276872"/>
          <a:ext cx="10515600" cy="4188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64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360" y="260648"/>
            <a:ext cx="5317157" cy="5544616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Finance Act 1989</a:t>
            </a:r>
          </a:p>
          <a:p>
            <a:endParaRPr lang="en-NZ" sz="24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Split into </a:t>
            </a: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</a:t>
            </a: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</a:t>
            </a:r>
          </a:p>
          <a:p>
            <a:endParaRPr lang="en-NZ" sz="24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N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5360" y="5805264"/>
            <a:ext cx="5317157" cy="382252"/>
            <a:chOff x="-35029" y="6137619"/>
            <a:chExt cx="4614070" cy="204846"/>
          </a:xfrm>
        </p:grpSpPr>
        <p:sp>
          <p:nvSpPr>
            <p:cNvPr id="6" name="Rectangle 5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050056"/>
              </p:ext>
            </p:extLst>
          </p:nvPr>
        </p:nvGraphicFramePr>
        <p:xfrm>
          <a:off x="467941" y="908720"/>
          <a:ext cx="518457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</a:tblGrid>
              <a:tr h="620390">
                <a:tc>
                  <a:txBody>
                    <a:bodyPr/>
                    <a:lstStyle/>
                    <a:p>
                      <a:pPr algn="ctr"/>
                      <a:r>
                        <a:rPr lang="en-NZ" sz="4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</a:t>
                      </a:r>
                      <a:r>
                        <a:rPr lang="en-NZ" sz="40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Financial Cycle</a:t>
                      </a:r>
                      <a:endParaRPr lang="en-NZ" sz="4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98" y="188640"/>
            <a:ext cx="6276961" cy="63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512"/>
            <a:ext cx="12206732" cy="83529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95067" y="238436"/>
            <a:ext cx="6869758" cy="5544616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6" name="Group 15"/>
          <p:cNvGrpSpPr/>
          <p:nvPr/>
        </p:nvGrpSpPr>
        <p:grpSpPr>
          <a:xfrm>
            <a:off x="2795067" y="5783052"/>
            <a:ext cx="6869758" cy="166228"/>
            <a:chOff x="-35029" y="6137619"/>
            <a:chExt cx="4614070" cy="204846"/>
          </a:xfrm>
        </p:grpSpPr>
        <p:sp>
          <p:nvSpPr>
            <p:cNvPr id="17" name="Rectangle 16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714288"/>
              </p:ext>
            </p:extLst>
          </p:nvPr>
        </p:nvGraphicFramePr>
        <p:xfrm>
          <a:off x="2927648" y="404664"/>
          <a:ext cx="6338997" cy="5148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3772"/>
                <a:gridCol w="3195225"/>
              </a:tblGrid>
              <a:tr h="643287">
                <a:tc gridSpan="2">
                  <a:txBody>
                    <a:bodyPr/>
                    <a:lstStyle/>
                    <a:p>
                      <a:pPr algn="ctr"/>
                      <a:r>
                        <a:rPr lang="en-NZ" sz="4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Budget and Review</a:t>
                      </a:r>
                      <a:endParaRPr lang="en-NZ" sz="4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noFill/>
                  </a:tcPr>
                </a:tc>
              </a:tr>
              <a:tr h="4447069">
                <a:tc>
                  <a:txBody>
                    <a:bodyPr/>
                    <a:lstStyle/>
                    <a:p>
                      <a:pPr algn="ctr"/>
                      <a:r>
                        <a:rPr lang="en-NZ" sz="2800" b="1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Budget</a:t>
                      </a:r>
                      <a:r>
                        <a:rPr lang="en-NZ" sz="2400" b="1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pPr algn="ctr"/>
                      <a:endParaRPr lang="en-NZ" sz="1200" dirty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§"/>
                      </a:pPr>
                      <a:r>
                        <a:rPr lang="en-NZ" sz="2400" b="0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Future</a:t>
                      </a:r>
                      <a:r>
                        <a:rPr lang="en-NZ" sz="2400" b="0" baseline="0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Government spending</a:t>
                      </a:r>
                    </a:p>
                    <a:p>
                      <a:pPr algn="l"/>
                      <a:endParaRPr lang="en-NZ" sz="2400" b="0" baseline="0" dirty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§"/>
                      </a:pPr>
                      <a:r>
                        <a:rPr lang="en-NZ" sz="2400" b="0" baseline="0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 Government explains how much money it has to spend and how it plans to spend it</a:t>
                      </a:r>
                      <a:endParaRPr lang="en-NZ" sz="2400" b="0" dirty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b="1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Review</a:t>
                      </a:r>
                    </a:p>
                    <a:p>
                      <a:endParaRPr lang="en-NZ" sz="1200" dirty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NZ" sz="2400" b="0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Past</a:t>
                      </a:r>
                      <a:r>
                        <a:rPr lang="en-NZ" sz="2400" b="0" baseline="0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Government spending </a:t>
                      </a:r>
                      <a:endParaRPr lang="en-NZ" sz="2400" b="0" dirty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/>
                      <a:endParaRPr lang="en-NZ" sz="2400" b="0" dirty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/>
                      <a:endParaRPr lang="en-NZ" sz="2400" b="0" dirty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§"/>
                      </a:pPr>
                      <a:r>
                        <a:rPr lang="en-NZ" sz="2400" b="0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 Government explains how money was spent and its</a:t>
                      </a:r>
                      <a:r>
                        <a:rPr lang="en-NZ" sz="2400" b="0" baseline="0" dirty="0" smtClean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performance</a:t>
                      </a:r>
                      <a:endParaRPr lang="en-NZ" sz="2400" dirty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en-NZ" sz="28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8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52" y="-603448"/>
            <a:ext cx="12279052" cy="77308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15880" y="116632"/>
            <a:ext cx="6865245" cy="435204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TextBox 19"/>
          <p:cNvSpPr txBox="1"/>
          <p:nvPr/>
        </p:nvSpPr>
        <p:spPr>
          <a:xfrm>
            <a:off x="5081154" y="441759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NZ" sz="32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Process</a:t>
            </a:r>
            <a:endParaRPr lang="en-NZ"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7528" y="867687"/>
            <a:ext cx="80648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NZ" sz="2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</a:t>
            </a: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Taxes</a:t>
            </a:r>
          </a:p>
          <a:p>
            <a:pPr lvl="1"/>
            <a:endParaRPr lang="en-NZ" sz="24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SERVICES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Health, Education, Transport, etc.</a:t>
            </a:r>
          </a:p>
          <a:p>
            <a:pPr lvl="1"/>
            <a:endParaRPr lang="en-N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Made up of </a:t>
            </a: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VOTES AND APPROPRIATIONS</a:t>
            </a:r>
            <a:endParaRPr lang="en-N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12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15880" y="4468673"/>
            <a:ext cx="6865245" cy="112455"/>
            <a:chOff x="-35029" y="6137619"/>
            <a:chExt cx="4614070" cy="204846"/>
          </a:xfrm>
        </p:grpSpPr>
        <p:sp>
          <p:nvSpPr>
            <p:cNvPr id="23" name="Rectangle 22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4656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2332037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Z" sz="4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you read the Budget Policy Statement?</a:t>
            </a:r>
            <a:endParaRPr lang="en-NZ" sz="4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0"/>
            <a:ext cx="4837122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0"/>
            <a:ext cx="4754023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968208" y="5877272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4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01" t="7092" r="49" b="-152"/>
          <a:stretch/>
        </p:blipFill>
        <p:spPr>
          <a:xfrm>
            <a:off x="-122337" y="-396853"/>
            <a:ext cx="12313368" cy="7560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1944" y="188640"/>
            <a:ext cx="6261718" cy="638985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613" y="249423"/>
            <a:ext cx="5414392" cy="1138138"/>
          </a:xfrm>
        </p:spPr>
        <p:txBody>
          <a:bodyPr>
            <a:norm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Day</a:t>
            </a:r>
            <a:endParaRPr lang="en-NZ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928" y="1560013"/>
            <a:ext cx="6264696" cy="4804941"/>
          </a:xfrm>
        </p:spPr>
        <p:txBody>
          <a:bodyPr>
            <a:norm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DOCUMENTS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Arrive early in the morning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“Locked up”</a:t>
            </a:r>
            <a:r>
              <a:rPr lang="en-NZ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an Office of the Clerk staff member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NZ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NZ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 OF FINANCE BRIEF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over 200 journalists, economists, analysts, and commentators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NZ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“LOCK UP”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NZ" sz="1600" dirty="0" smtClean="0"/>
          </a:p>
          <a:p>
            <a:endParaRPr lang="en-NZ" sz="24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591944" y="6578495"/>
            <a:ext cx="6261718" cy="110769"/>
            <a:chOff x="-35029" y="6137619"/>
            <a:chExt cx="4614070" cy="204846"/>
          </a:xfrm>
        </p:grpSpPr>
        <p:sp>
          <p:nvSpPr>
            <p:cNvPr id="6" name="Rectangle 5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1200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metadata xmlns="http://www.objective.com/ecm/document/metadata/UNKNOWN" version="1.0.0">
  <systemFields>
    <field name="Objective-Id">
      <value order="0">A595223</value>
    </field>
    <field name="Objective-Title">
      <value order="0">Introduction to Select Committees</value>
    </field>
  </systemFields>
  <catalogues/>
</metadata>
</file>

<file path=customXml/item2.xml><?xml version="1.0" encoding="utf-8"?>
<metadata xmlns="http://www.objective.com/ecm/document/metadata/UNKNOWN" version="1.0.0">
  <systemFields>
    <field name="Objective-Id">
      <value order="0">A595223</value>
    </field>
    <field name="Objective-Title">
      <value order="0">Introduction to Select Committees</value>
    </field>
  </systemFields>
  <catalogues/>
</metadat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48A3B179C86B4C9376B2AECB892BC0" ma:contentTypeVersion="34" ma:contentTypeDescription="Create a new document." ma:contentTypeScope="" ma:versionID="e3455afbe2970dede297700549d17bfb">
  <xsd:schema xmlns:xsd="http://www.w3.org/2001/XMLSchema" xmlns:xs="http://www.w3.org/2001/XMLSchema" xmlns:p="http://schemas.microsoft.com/office/2006/metadata/properties" xmlns:ns2="1189770e-49f0-416d-b882-18563bcc9a13" xmlns:ns3="ec058cfa-b60a-4d2a-a92b-84d01200b51e" targetNamespace="http://schemas.microsoft.com/office/2006/metadata/properties" ma:root="true" ma:fieldsID="701c0e7cb7e5e1bd18cc2e85da78da62" ns2:_="" ns3:_="">
    <xsd:import namespace="1189770e-49f0-416d-b882-18563bcc9a13"/>
    <xsd:import namespace="ec058cfa-b60a-4d2a-a92b-84d01200b5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KeywordTaxHTField" minOccurs="0"/>
                <xsd:element ref="ns3:TaxCatchAll" minOccurs="0"/>
                <xsd:element ref="ns2:lcf76f155ced4ddcb4097134ff3c332f" minOccurs="0"/>
                <xsd:element ref="ns2:p35fca3d0e214b69b039a8c9f6de0527" minOccurs="0"/>
                <xsd:element ref="ns2:Image" minOccurs="0"/>
                <xsd:element ref="ns2:Month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9770e-49f0-416d-b882-18563bcc9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da148cb-91d9-4b02-893a-5dc9852938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35fca3d0e214b69b039a8c9f6de0527" ma:index="27" nillable="true" ma:taxonomy="true" ma:internalName="p35fca3d0e214b69b039a8c9f6de0527" ma:taxonomyFieldName="Business_x0020_Function" ma:displayName="Organisation" ma:default="" ma:fieldId="{935fca3d-0e21-4b69-b039-a8c9f6de0527}" ma:sspId="cda148cb-91d9-4b02-893a-5dc9852938a6" ma:termSetId="76c135d9-bc11-46a9-a7d1-8210525693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mage" ma:index="28" nillable="true" ma:displayName="Image" ma:format="Thumbnail" ma:internalName="Image">
      <xsd:simpleType>
        <xsd:restriction base="dms:Unknown"/>
      </xsd:simpleType>
    </xsd:element>
    <xsd:element name="Month" ma:index="29" nillable="true" ma:displayName="Month" ma:format="DateOnly" ma:internalName="Month">
      <xsd:simpleType>
        <xsd:restriction base="dms:DateTim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058cfa-b60a-4d2a-a92b-84d01200b51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2" nillable="true" ma:taxonomy="true" ma:internalName="TaxKeywordTaxHTField" ma:taxonomyFieldName="TaxKeyword" ma:displayName="Keywords" ma:fieldId="{23f27201-bee3-471e-b2e7-b64fd8b7ca38}" ma:taxonomyMulti="true" ma:sspId="cda148cb-91d9-4b02-893a-5dc9852938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3" nillable="true" ma:displayName="Taxonomy Catch All Column" ma:hidden="true" ma:list="{f469fbb8-846d-4aaa-8aa1-605ce7233270}" ma:internalName="TaxCatchAll" ma:showField="CatchAllData" ma:web="ec058cfa-b60a-4d2a-a92b-84d01200b5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nth xmlns="1189770e-49f0-416d-b882-18563bcc9a13" xsi:nil="true"/>
    <TaxKeywordTaxHTField xmlns="ec058cfa-b60a-4d2a-a92b-84d01200b51e">
      <Terms xmlns="http://schemas.microsoft.com/office/infopath/2007/PartnerControls"/>
    </TaxKeywordTaxHTField>
    <p35fca3d0e214b69b039a8c9f6de0527 xmlns="1189770e-49f0-416d-b882-18563bcc9a13">
      <Terms xmlns="http://schemas.microsoft.com/office/infopath/2007/PartnerControls"/>
    </p35fca3d0e214b69b039a8c9f6de0527>
    <Image xmlns="1189770e-49f0-416d-b882-18563bcc9a13" xsi:nil="true"/>
    <lcf76f155ced4ddcb4097134ff3c332f xmlns="1189770e-49f0-416d-b882-18563bcc9a13">
      <Terms xmlns="http://schemas.microsoft.com/office/infopath/2007/PartnerControls"/>
    </lcf76f155ced4ddcb4097134ff3c332f>
    <TaxCatchAll xmlns="ec058cfa-b60a-4d2a-a92b-84d01200b51e" xsi:nil="true"/>
  </documentManagement>
</p:properties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45BB653EDB824FF3834FB37A1F825EB0"/>
  </ds:schemaRefs>
</ds:datastoreItem>
</file>

<file path=customXml/itemProps2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UNKNOWN"/>
  </ds:schemaRefs>
</ds:datastoreItem>
</file>

<file path=customXml/itemProps3.xml><?xml version="1.0" encoding="utf-8"?>
<ds:datastoreItem xmlns:ds="http://schemas.openxmlformats.org/officeDocument/2006/customXml" ds:itemID="{1A0F72E5-D42B-4451-8011-CA55912C2599}"/>
</file>

<file path=customXml/itemProps4.xml><?xml version="1.0" encoding="utf-8"?>
<ds:datastoreItem xmlns:ds="http://schemas.openxmlformats.org/officeDocument/2006/customXml" ds:itemID="{C032B7B5-32AC-4BFF-B05A-6B02CAD709D8}"/>
</file>

<file path=customXml/itemProps5.xml><?xml version="1.0" encoding="utf-8"?>
<ds:datastoreItem xmlns:ds="http://schemas.openxmlformats.org/officeDocument/2006/customXml" ds:itemID="{279EBF22-9D5B-4494-8192-726D3BA7A8C9}"/>
</file>

<file path=docProps/app.xml><?xml version="1.0" encoding="utf-8"?>
<Properties xmlns="http://schemas.openxmlformats.org/officeDocument/2006/extended-properties" xmlns:vt="http://schemas.openxmlformats.org/officeDocument/2006/docPropsVTypes">
  <TotalTime>17781</TotalTime>
  <Words>815</Words>
  <Application>Microsoft Office PowerPoint</Application>
  <PresentationFormat>Widescreen</PresentationFormat>
  <Paragraphs>189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Open Sans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Day</vt:lpstr>
      <vt:lpstr>Budget Day</vt:lpstr>
      <vt:lpstr>PowerPoint Presentation</vt:lpstr>
      <vt:lpstr>PowerPoint Presentation</vt:lpstr>
      <vt:lpstr>Watch the Budget Debate Live or On Demand on Parliament TV:</vt:lpstr>
      <vt:lpstr>Select Committee Scrutiny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Parliamentary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Evett</dc:creator>
  <cp:lastModifiedBy>Jessie Flannery</cp:lastModifiedBy>
  <cp:revision>344</cp:revision>
  <cp:lastPrinted>2017-06-14T22:19:54Z</cp:lastPrinted>
  <dcterms:created xsi:type="dcterms:W3CDTF">2017-06-08T23:03:47Z</dcterms:created>
  <dcterms:modified xsi:type="dcterms:W3CDTF">2020-05-13T00:39:45Z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A1722394</vt:lpwstr>
  </property>
  <property fmtid="{D5CDD505-2E9C-101B-9397-08002B2CF9AE}" pid="4" name="Objective-Title">
    <vt:lpwstr>Get to know the Budget process Power Point</vt:lpwstr>
  </property>
  <property fmtid="{D5CDD505-2E9C-101B-9397-08002B2CF9AE}" pid="5" name="Objective-Business unit [system]">
    <vt:lpwstr>Whole of Office</vt:lpwstr>
  </property>
  <property fmtid="{D5CDD505-2E9C-101B-9397-08002B2CF9AE}" pid="6" name="Objective-Presentation type [system]">
    <vt:lpwstr>Training presentation</vt:lpwstr>
  </property>
  <property fmtid="{D5CDD505-2E9C-101B-9397-08002B2CF9AE}" pid="7" name="Objective-Audience [system]">
    <vt:lpwstr/>
  </property>
  <property fmtid="{D5CDD505-2E9C-101B-9397-08002B2CF9AE}" pid="8" name="Objective-Publication type [system]">
    <vt:lpwstr>Educational</vt:lpwstr>
  </property>
  <property fmtid="{D5CDD505-2E9C-101B-9397-08002B2CF9AE}" pid="9" name="Objective-Publication date [system]">
    <vt:lpwstr/>
  </property>
  <property fmtid="{D5CDD505-2E9C-101B-9397-08002B2CF9AE}" pid="10" name="Objective-Document status [system]">
    <vt:lpwstr>Draft</vt:lpwstr>
  </property>
  <property fmtid="{D5CDD505-2E9C-101B-9397-08002B2CF9AE}" pid="11" name="Objective-Description">
    <vt:lpwstr/>
  </property>
  <property fmtid="{D5CDD505-2E9C-101B-9397-08002B2CF9AE}" pid="12" name="Objective-CreationStamp">
    <vt:filetime>2020-05-12T02:47:06Z</vt:filetime>
  </property>
  <property fmtid="{D5CDD505-2E9C-101B-9397-08002B2CF9AE}" pid="13" name="Objective-IsApproved">
    <vt:bool>false</vt:bool>
  </property>
  <property fmtid="{D5CDD505-2E9C-101B-9397-08002B2CF9AE}" pid="14" name="Objective-IsPublished">
    <vt:bool>true</vt:bool>
  </property>
  <property fmtid="{D5CDD505-2E9C-101B-9397-08002B2CF9AE}" pid="15" name="Objective-DatePublished">
    <vt:filetime>2020-05-12T02:47:06Z</vt:filetime>
  </property>
  <property fmtid="{D5CDD505-2E9C-101B-9397-08002B2CF9AE}" pid="16" name="Objective-ModificationStamp">
    <vt:filetime>2020-05-13T00:12:55Z</vt:filetime>
  </property>
  <property fmtid="{D5CDD505-2E9C-101B-9397-08002B2CF9AE}" pid="17" name="Objective-Owner">
    <vt:lpwstr>Jessie Flannery</vt:lpwstr>
  </property>
  <property fmtid="{D5CDD505-2E9C-101B-9397-08002B2CF9AE}" pid="18" name="Objective-Path">
    <vt:lpwstr>Objective Global Folder:Parliamentary Service:PARLIAMENTARY SERVICE TAXONOMY:Services to the public:Education Services:Online Learning:Webinars:May 11 Get to know the Budget process:</vt:lpwstr>
  </property>
  <property fmtid="{D5CDD505-2E9C-101B-9397-08002B2CF9AE}" pid="19" name="Objective-Parent">
    <vt:lpwstr>May 11 Get to know the Budget process</vt:lpwstr>
  </property>
  <property fmtid="{D5CDD505-2E9C-101B-9397-08002B2CF9AE}" pid="20" name="Objective-State">
    <vt:lpwstr>Published</vt:lpwstr>
  </property>
  <property fmtid="{D5CDD505-2E9C-101B-9397-08002B2CF9AE}" pid="21" name="Objective-VersionId">
    <vt:lpwstr>vA2615586</vt:lpwstr>
  </property>
  <property fmtid="{D5CDD505-2E9C-101B-9397-08002B2CF9AE}" pid="22" name="Objective-Version">
    <vt:lpwstr>1.0</vt:lpwstr>
  </property>
  <property fmtid="{D5CDD505-2E9C-101B-9397-08002B2CF9AE}" pid="23" name="Objective-VersionNumber">
    <vt:r8>1</vt:r8>
  </property>
  <property fmtid="{D5CDD505-2E9C-101B-9397-08002B2CF9AE}" pid="24" name="Objective-VersionComment">
    <vt:lpwstr>First version</vt:lpwstr>
  </property>
  <property fmtid="{D5CDD505-2E9C-101B-9397-08002B2CF9AE}" pid="25" name="Objective-FileNumber">
    <vt:lpwstr>PS84035</vt:lpwstr>
  </property>
  <property fmtid="{D5CDD505-2E9C-101B-9397-08002B2CF9AE}" pid="26" name="Objective-Classification">
    <vt:lpwstr>[Inherited - Unclassified]</vt:lpwstr>
  </property>
  <property fmtid="{D5CDD505-2E9C-101B-9397-08002B2CF9AE}" pid="27" name="Objective-Caveats">
    <vt:lpwstr/>
  </property>
  <property fmtid="{D5CDD505-2E9C-101B-9397-08002B2CF9AE}" pid="28" name="Objective-Business unit">
    <vt:lpwstr>Clerk of the House</vt:lpwstr>
  </property>
  <property fmtid="{D5CDD505-2E9C-101B-9397-08002B2CF9AE}" pid="29" name="Objective-Administrative main type">
    <vt:lpwstr>List, form or label</vt:lpwstr>
  </property>
  <property fmtid="{D5CDD505-2E9C-101B-9397-08002B2CF9AE}" pid="30" name="Objective-Administrative sub type">
    <vt:lpwstr/>
  </property>
  <property fmtid="{D5CDD505-2E9C-101B-9397-08002B2CF9AE}" pid="31" name="Objective-Date of meeting">
    <vt:lpwstr/>
  </property>
  <property fmtid="{D5CDD505-2E9C-101B-9397-08002B2CF9AE}" pid="32" name="Objective-Comment">
    <vt:lpwstr/>
  </property>
  <property fmtid="{D5CDD505-2E9C-101B-9397-08002B2CF9AE}" pid="33" name="ContentTypeId">
    <vt:lpwstr>0x0101007148A3B179C86B4C9376B2AECB892BC0</vt:lpwstr>
  </property>
  <property fmtid="{D5CDD505-2E9C-101B-9397-08002B2CF9AE}" pid="34" name="TaxKeyword">
    <vt:lpwstr/>
  </property>
  <property fmtid="{D5CDD505-2E9C-101B-9397-08002B2CF9AE}" pid="35" name="MediaServiceImageTags">
    <vt:lpwstr/>
  </property>
  <property fmtid="{D5CDD505-2E9C-101B-9397-08002B2CF9AE}" pid="36" name="Business_x0020_Function">
    <vt:lpwstr/>
  </property>
  <property fmtid="{D5CDD505-2E9C-101B-9397-08002B2CF9AE}" pid="37" name="Business Function">
    <vt:lpwstr/>
  </property>
</Properties>
</file>