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2"/>
  </p:sldMasterIdLst>
  <p:notesMasterIdLst>
    <p:notesMasterId r:id="rId13"/>
  </p:notesMasterIdLst>
  <p:sldIdLst>
    <p:sldId id="388" r:id="rId3"/>
    <p:sldId id="393" r:id="rId4"/>
    <p:sldId id="351" r:id="rId5"/>
    <p:sldId id="343" r:id="rId6"/>
    <p:sldId id="392" r:id="rId7"/>
    <p:sldId id="385" r:id="rId8"/>
    <p:sldId id="387" r:id="rId9"/>
    <p:sldId id="390" r:id="rId10"/>
    <p:sldId id="391" r:id="rId11"/>
    <p:sldId id="358" r:id="rId12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4F5FBC-3CDE-48A6-8675-82C9797F6FB9}">
          <p14:sldIdLst>
            <p14:sldId id="388"/>
            <p14:sldId id="393"/>
            <p14:sldId id="351"/>
            <p14:sldId id="343"/>
            <p14:sldId id="392"/>
            <p14:sldId id="385"/>
            <p14:sldId id="387"/>
            <p14:sldId id="390"/>
            <p14:sldId id="391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Logan-Milne" initials="BL" lastIdx="6" clrIdx="0">
    <p:extLst>
      <p:ext uri="{19B8F6BF-5375-455C-9EA6-DF929625EA0E}">
        <p15:presenceInfo xmlns:p15="http://schemas.microsoft.com/office/powerpoint/2012/main" userId="S-1-5-21-790525478-1383384898-1801674531-18746" providerId="AD"/>
      </p:ext>
    </p:extLst>
  </p:cmAuthor>
  <p:cmAuthor id="2" name="Caroline Wallis" initials="CW" lastIdx="1" clrIdx="1">
    <p:extLst>
      <p:ext uri="{19B8F6BF-5375-455C-9EA6-DF929625EA0E}">
        <p15:presenceInfo xmlns:p15="http://schemas.microsoft.com/office/powerpoint/2012/main" userId="S-1-5-21-790525478-1383384898-1801674531-553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CC5"/>
    <a:srgbClr val="2DB6C1"/>
    <a:srgbClr val="48C5CC"/>
    <a:srgbClr val="24C39F"/>
    <a:srgbClr val="C55241"/>
    <a:srgbClr val="F3C535"/>
    <a:srgbClr val="D15A49"/>
    <a:srgbClr val="17CFA5"/>
    <a:srgbClr val="000000"/>
    <a:srgbClr val="F5B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65708" autoAdjust="0"/>
  </p:normalViewPr>
  <p:slideViewPr>
    <p:cSldViewPr>
      <p:cViewPr varScale="1">
        <p:scale>
          <a:sx n="76" d="100"/>
          <a:sy n="76" d="100"/>
        </p:scale>
        <p:origin x="1662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346F3-65B1-43CD-90B3-76F882C5CD9E}" type="datetimeFigureOut">
              <a:rPr lang="en-NZ" smtClean="0"/>
              <a:t>12/06/2020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6B553-92E4-4541-A5C4-325F5D0515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81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liament.nz/en/visit-and-learn/how-parliament-works/parliamentary-practice-in-new-zealand/chapter-39-question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arliament.nz/en/footer/website-help/where-do-i-find-the-transcripts-for-answers-to-oral-questions/" TargetMode="External"/><Relationship Id="rId4" Type="http://schemas.openxmlformats.org/officeDocument/2006/relationships/hyperlink" Target="https://www.parliament.nz/en/get-involved/features/hundreds-of-written-questions-asked-every-week-even-when-parliament-isn-t-meeting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liament.nz/en/visit-and-learn/how-parliament-works/fact-sheets/question-time-how-do-oral-questions-work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liament.nz/en/pb/order-paper-question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liament.nz/media/4500/speakers-rulings-2017-final-pdf-version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arliament.nz/en/pb/parliamentary-rules/standing-orders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Poll: ‘why did you decide to join this event today’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713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" y="385763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Any questions? </a:t>
            </a:r>
          </a:p>
          <a:p>
            <a:r>
              <a:rPr lang="en-NZ" dirty="0" smtClean="0"/>
              <a:t>Further in depth information</a:t>
            </a:r>
            <a:r>
              <a:rPr lang="en-NZ" baseline="0" dirty="0" smtClean="0"/>
              <a:t> about Question Time from Parliamentary Practice in New Zealand</a:t>
            </a:r>
          </a:p>
          <a:p>
            <a:r>
              <a:rPr lang="en-NZ" dirty="0" smtClean="0">
                <a:hlinkClick r:id="rId3"/>
              </a:rPr>
              <a:t>https://www.parliament.nz/en/visit-and-learn/how-parliament-works/parliamentary-practice-in-new-zealand/chapter-39-questions/</a:t>
            </a:r>
            <a:endParaRPr lang="en-NZ" dirty="0" smtClean="0"/>
          </a:p>
          <a:p>
            <a:endParaRPr lang="en-NZ" baseline="0" dirty="0" smtClean="0"/>
          </a:p>
          <a:p>
            <a:endParaRPr lang="en-NZ" baseline="0" dirty="0" smtClean="0"/>
          </a:p>
          <a:p>
            <a:r>
              <a:rPr lang="en-NZ" baseline="0" dirty="0" smtClean="0"/>
              <a:t>Other than oral questions in the House there are also written questions – see the following link for more information on these</a:t>
            </a:r>
          </a:p>
          <a:p>
            <a:r>
              <a:rPr lang="en-NZ" dirty="0" smtClean="0">
                <a:hlinkClick r:id="rId4"/>
              </a:rPr>
              <a:t>https://www.parliament.nz/en/get-involved/features/hundreds-of-written-questions-asked-every-week-even-when-parliament-isn-t-meeting/</a:t>
            </a:r>
            <a:r>
              <a:rPr lang="en-NZ" dirty="0" smtClean="0"/>
              <a:t> </a:t>
            </a:r>
          </a:p>
          <a:p>
            <a:endParaRPr lang="en-NZ" baseline="0" dirty="0" smtClean="0"/>
          </a:p>
          <a:p>
            <a:endParaRPr lang="en-NZ" baseline="0" dirty="0" smtClean="0"/>
          </a:p>
          <a:p>
            <a:r>
              <a:rPr lang="en-NZ" baseline="0" dirty="0" smtClean="0"/>
              <a:t>Where can you find out what people have said in question time: Hansard</a:t>
            </a:r>
          </a:p>
          <a:p>
            <a:r>
              <a:rPr lang="en-NZ" dirty="0" smtClean="0">
                <a:hlinkClick r:id="rId5"/>
              </a:rPr>
              <a:t>https://www.parliament.nz/en/footer/website-help/where-do-i-find-the-transcripts-for-answers-to-oral-questions/</a:t>
            </a:r>
            <a:endParaRPr lang="en-NZ" dirty="0" smtClean="0"/>
          </a:p>
          <a:p>
            <a:endParaRPr lang="en-NZ" baseline="0" dirty="0" smtClean="0"/>
          </a:p>
          <a:p>
            <a:endParaRPr lang="en-NZ" baseline="0" dirty="0" smtClean="0"/>
          </a:p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682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Poll on what people’s ideas about question time – eg ‘what’s your level of understanding about question time’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908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 smtClean="0"/>
              <a:t>How do oral questions work?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>
                <a:hlinkClick r:id="rId3"/>
              </a:rPr>
              <a:t>https://www.parliament.nz/en/visit-and-learn/how-parliament-works/fact-sheets/question-time-how-do-oral-questions-work/</a:t>
            </a:r>
            <a:endParaRPr lang="en-N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842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435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 smtClean="0"/>
              <a:t>Here’s a link to a fact sheet on the order paper and oral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>
                <a:hlinkClick r:id="rId3"/>
              </a:rPr>
              <a:t>https://www.parliament.nz/en/pb/order-paper-questions/</a:t>
            </a:r>
            <a:r>
              <a:rPr lang="en-NZ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3574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" y="3905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Speakers Rulings</a:t>
            </a:r>
          </a:p>
          <a:p>
            <a:r>
              <a:rPr lang="en-NZ" dirty="0" smtClean="0">
                <a:hlinkClick r:id="rId3"/>
              </a:rPr>
              <a:t>https://www.parliament.nz/media/4500/speakers-rulings-2017-final-pdf-version.pdf</a:t>
            </a:r>
            <a:endParaRPr lang="en-NZ" dirty="0" smtClean="0"/>
          </a:p>
          <a:p>
            <a:r>
              <a:rPr lang="en-NZ" dirty="0" smtClean="0"/>
              <a:t>Section on Questions Page</a:t>
            </a:r>
            <a:r>
              <a:rPr lang="en-NZ" baseline="0" dirty="0" smtClean="0"/>
              <a:t> 151-187</a:t>
            </a:r>
          </a:p>
          <a:p>
            <a:endParaRPr lang="en-NZ" baseline="0" dirty="0" smtClean="0"/>
          </a:p>
          <a:p>
            <a:endParaRPr lang="en-NZ" dirty="0" smtClean="0"/>
          </a:p>
          <a:p>
            <a:r>
              <a:rPr lang="en-NZ" dirty="0" smtClean="0"/>
              <a:t>Standing Orders of Parliament</a:t>
            </a:r>
          </a:p>
          <a:p>
            <a:r>
              <a:rPr lang="en-NZ" dirty="0" smtClean="0">
                <a:hlinkClick r:id="rId4"/>
              </a:rPr>
              <a:t>https://www.parliament.nz/en/pb/parliamentary-rules/standing-orders/</a:t>
            </a:r>
            <a:endParaRPr lang="en-NZ" dirty="0" smtClean="0"/>
          </a:p>
          <a:p>
            <a:r>
              <a:rPr lang="en-NZ" dirty="0" smtClean="0"/>
              <a:t>Standings Orders</a:t>
            </a:r>
            <a:r>
              <a:rPr lang="en-NZ" baseline="0" dirty="0" smtClean="0"/>
              <a:t> 378 - 388</a:t>
            </a:r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>
                <a:solidFill>
                  <a:prstClr val="black"/>
                </a:solidFill>
              </a:rPr>
              <a:pPr/>
              <a:t>6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1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" y="17938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842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" y="17938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643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" y="17938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380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12/06/2020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02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12/06/2020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435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12/06/2020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20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12/06/2020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94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12/06/2020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47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12/06/2020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81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12/06/2020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83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12/06/2020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10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12/06/2020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93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12/06/2020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605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12/06/2020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0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7CCC-2F78-4804-9A97-9F0429E074B6}" type="datetimeFigureOut">
              <a:rPr lang="en-NZ" smtClean="0"/>
              <a:t>12/06/2020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611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214" y="1655068"/>
            <a:ext cx="4772324" cy="955576"/>
          </a:xfrm>
        </p:spPr>
        <p:txBody>
          <a:bodyPr>
            <a:noAutofit/>
          </a:bodyPr>
          <a:lstStyle/>
          <a:p>
            <a:pPr algn="ctr"/>
            <a:r>
              <a:rPr lang="en-NZ" sz="4400" b="1" dirty="0" smtClean="0">
                <a:solidFill>
                  <a:schemeClr val="bg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Welcome to Question Time 101</a:t>
            </a:r>
            <a:br>
              <a:rPr lang="en-NZ" sz="4400" b="1" dirty="0" smtClean="0">
                <a:solidFill>
                  <a:schemeClr val="bg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NZ" sz="2800" b="1" dirty="0" smtClean="0">
                <a:solidFill>
                  <a:schemeClr val="bg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Webinar</a:t>
            </a:r>
            <a:endParaRPr lang="en-NZ" sz="2800" b="1" dirty="0">
              <a:solidFill>
                <a:schemeClr val="bg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5440" y="2040779"/>
            <a:ext cx="3932237" cy="3811588"/>
          </a:xfrm>
        </p:spPr>
        <p:txBody>
          <a:bodyPr>
            <a:normAutofit/>
          </a:bodyPr>
          <a:lstStyle/>
          <a:p>
            <a:pPr algn="ctr"/>
            <a:endParaRPr lang="en-NZ" sz="2800" dirty="0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n-NZ" sz="2800" dirty="0" smtClean="0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NZ" sz="2800" dirty="0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We will launch a quick poll soon whilst people are joining…</a:t>
            </a:r>
          </a:p>
          <a:p>
            <a:pPr algn="ctr"/>
            <a:endParaRPr lang="en-NZ" sz="2800" dirty="0" smtClean="0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NZ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NZ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NZ" dirty="0"/>
          </a:p>
        </p:txBody>
      </p:sp>
      <p:sp>
        <p:nvSpPr>
          <p:cNvPr id="10" name="Rectangle 9"/>
          <p:cNvSpPr/>
          <p:nvPr/>
        </p:nvSpPr>
        <p:spPr>
          <a:xfrm>
            <a:off x="6888088" y="620688"/>
            <a:ext cx="4824000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9481" y="152636"/>
            <a:ext cx="167359" cy="655272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43754"/>
            <a:ext cx="2990850" cy="7810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05" y="634279"/>
            <a:ext cx="6305395" cy="52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0"/>
            <a:ext cx="12272112" cy="7941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956" y="548681"/>
            <a:ext cx="4824000" cy="5616624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53" y="5343711"/>
            <a:ext cx="3109266" cy="556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120" y="134076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 smtClean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Questions? </a:t>
            </a:r>
            <a:endParaRPr lang="en-NZ" sz="4400" b="1" dirty="0">
              <a:solidFill>
                <a:schemeClr val="bg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4956" y="6165305"/>
            <a:ext cx="4824404" cy="144015"/>
            <a:chOff x="5953" y="6165304"/>
            <a:chExt cx="4824404" cy="144016"/>
          </a:xfrm>
        </p:grpSpPr>
        <p:sp>
          <p:nvSpPr>
            <p:cNvPr id="7" name="Rectangle 6"/>
            <p:cNvSpPr/>
            <p:nvPr/>
          </p:nvSpPr>
          <p:spPr>
            <a:xfrm>
              <a:off x="5953" y="6165304"/>
              <a:ext cx="1206000" cy="144016"/>
            </a:xfrm>
            <a:prstGeom prst="rect">
              <a:avLst/>
            </a:prstGeom>
            <a:solidFill>
              <a:srgbClr val="17CFA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11953" y="6165304"/>
              <a:ext cx="1206000" cy="144016"/>
            </a:xfrm>
            <a:prstGeom prst="rect">
              <a:avLst/>
            </a:prstGeom>
            <a:solidFill>
              <a:srgbClr val="2EBCC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17953" y="6165304"/>
              <a:ext cx="1206000" cy="144016"/>
            </a:xfrm>
            <a:prstGeom prst="rect">
              <a:avLst/>
            </a:prstGeom>
            <a:solidFill>
              <a:srgbClr val="F5BC11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23550" y="6165304"/>
              <a:ext cx="1206807" cy="144016"/>
            </a:xfrm>
            <a:prstGeom prst="rect">
              <a:avLst/>
            </a:prstGeom>
            <a:solidFill>
              <a:srgbClr val="D15A4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63963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6632"/>
            <a:ext cx="6984776" cy="61458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7232" y="1844824"/>
            <a:ext cx="4220641" cy="4320480"/>
          </a:xfrm>
        </p:spPr>
        <p:txBody>
          <a:bodyPr>
            <a:normAutofit fontScale="85000" lnSpcReduction="20000"/>
          </a:bodyPr>
          <a:lstStyle/>
          <a:p>
            <a:r>
              <a:rPr lang="en-NZ" sz="2600" b="1" dirty="0" smtClean="0">
                <a:solidFill>
                  <a:schemeClr val="bg1"/>
                </a:solidFill>
              </a:rPr>
              <a:t>Presenters:</a:t>
            </a:r>
          </a:p>
          <a:p>
            <a:endParaRPr lang="en-NZ" sz="2600" b="1" dirty="0" smtClean="0">
              <a:solidFill>
                <a:schemeClr val="bg1"/>
              </a:solidFill>
            </a:endParaRPr>
          </a:p>
          <a:p>
            <a:r>
              <a:rPr lang="en-NZ" sz="2600" b="1" dirty="0" smtClean="0">
                <a:solidFill>
                  <a:schemeClr val="bg1"/>
                </a:solidFill>
              </a:rPr>
              <a:t>Ben Logan-Milne</a:t>
            </a:r>
          </a:p>
          <a:p>
            <a:r>
              <a:rPr lang="en-NZ" sz="2600" dirty="0">
                <a:solidFill>
                  <a:schemeClr val="bg1"/>
                </a:solidFill>
              </a:rPr>
              <a:t>	</a:t>
            </a:r>
            <a:r>
              <a:rPr lang="en-NZ" sz="2600" dirty="0" smtClean="0">
                <a:solidFill>
                  <a:schemeClr val="bg1"/>
                </a:solidFill>
              </a:rPr>
              <a:t>Education Lead, 	Parliamentary Engagement</a:t>
            </a:r>
          </a:p>
          <a:p>
            <a:endParaRPr lang="en-NZ" sz="2600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NZ" sz="2600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Rt </a:t>
            </a:r>
            <a:r>
              <a:rPr lang="en-NZ" sz="2600" b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Hon Trevor </a:t>
            </a:r>
            <a:r>
              <a:rPr lang="en-NZ" sz="2600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Mallard</a:t>
            </a:r>
          </a:p>
          <a:p>
            <a:r>
              <a:rPr lang="en-NZ" sz="2600" b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en-NZ" sz="2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Speaker </a:t>
            </a:r>
            <a:r>
              <a:rPr lang="en-NZ" sz="2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of the House of </a:t>
            </a:r>
            <a:r>
              <a:rPr lang="en-NZ" sz="2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	Representatives</a:t>
            </a:r>
          </a:p>
          <a:p>
            <a:endParaRPr lang="en-NZ" sz="2600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NZ" sz="2600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David Wilson</a:t>
            </a:r>
          </a:p>
          <a:p>
            <a:r>
              <a:rPr lang="en-NZ" sz="2600" b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en-NZ" sz="2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Clerk </a:t>
            </a:r>
            <a:r>
              <a:rPr lang="en-NZ" sz="2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of the House of </a:t>
            </a:r>
            <a:r>
              <a:rPr lang="en-NZ" sz="2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	Representatives</a:t>
            </a:r>
            <a:endParaRPr lang="en-NZ" sz="2600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NZ" sz="2600" dirty="0" smtClean="0">
              <a:solidFill>
                <a:schemeClr val="bg1"/>
              </a:solidFill>
            </a:endParaRPr>
          </a:p>
          <a:p>
            <a:endParaRPr lang="en-NZ" sz="2600" dirty="0"/>
          </a:p>
          <a:p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7657232" y="33265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3200" b="1" dirty="0">
                <a:solidFill>
                  <a:schemeClr val="bg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Question Time 101</a:t>
            </a:r>
            <a:br>
              <a:rPr lang="en-NZ" sz="3200" b="1" dirty="0">
                <a:solidFill>
                  <a:schemeClr val="bg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NZ" sz="3200" b="1" dirty="0">
                <a:solidFill>
                  <a:schemeClr val="bg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Webinar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2701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508717" y="5906794"/>
            <a:ext cx="1520571" cy="461665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Hansard</a:t>
            </a:r>
          </a:p>
        </p:txBody>
      </p:sp>
      <p:sp>
        <p:nvSpPr>
          <p:cNvPr id="42" name="Right Arrow 41"/>
          <p:cNvSpPr/>
          <p:nvPr/>
        </p:nvSpPr>
        <p:spPr>
          <a:xfrm rot="16200000">
            <a:off x="7090216" y="5455132"/>
            <a:ext cx="681582" cy="221741"/>
          </a:xfrm>
          <a:prstGeom prst="rightArrow">
            <a:avLst/>
          </a:prstGeom>
          <a:solidFill>
            <a:schemeClr val="dk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9" y="0"/>
            <a:ext cx="12223759" cy="80472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49608" y="4581129"/>
            <a:ext cx="4608805" cy="126007"/>
            <a:chOff x="5953" y="6145659"/>
            <a:chExt cx="4814007" cy="144020"/>
          </a:xfrm>
        </p:grpSpPr>
        <p:sp>
          <p:nvSpPr>
            <p:cNvPr id="12" name="Rectangle 11"/>
            <p:cNvSpPr/>
            <p:nvPr/>
          </p:nvSpPr>
          <p:spPr>
            <a:xfrm>
              <a:off x="5953" y="6145663"/>
              <a:ext cx="1202400" cy="144016"/>
            </a:xfrm>
            <a:prstGeom prst="rect">
              <a:avLst/>
            </a:prstGeom>
            <a:solidFill>
              <a:srgbClr val="17CFA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08353" y="6145663"/>
              <a:ext cx="1202400" cy="144016"/>
            </a:xfrm>
            <a:prstGeom prst="rect">
              <a:avLst/>
            </a:prstGeom>
            <a:solidFill>
              <a:srgbClr val="2EBCC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11760" y="6145660"/>
              <a:ext cx="1202400" cy="144015"/>
            </a:xfrm>
            <a:prstGeom prst="rect">
              <a:avLst/>
            </a:prstGeom>
            <a:solidFill>
              <a:srgbClr val="F5BC11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13153" y="6145659"/>
              <a:ext cx="1206807" cy="144016"/>
            </a:xfrm>
            <a:prstGeom prst="rect">
              <a:avLst/>
            </a:prstGeom>
            <a:solidFill>
              <a:srgbClr val="D15A4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51384" y="476672"/>
            <a:ext cx="4607029" cy="4104457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TextBox 19"/>
          <p:cNvSpPr txBox="1"/>
          <p:nvPr/>
        </p:nvSpPr>
        <p:spPr>
          <a:xfrm>
            <a:off x="799672" y="794234"/>
            <a:ext cx="4104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What is question </a:t>
            </a:r>
            <a:r>
              <a:rPr lang="en-NZ" sz="3600" b="1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</a:t>
            </a:r>
            <a:r>
              <a:rPr lang="en-NZ" sz="3600" b="1" dirty="0" smtClean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ime?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What </a:t>
            </a:r>
            <a:r>
              <a:rPr lang="en-NZ" sz="2400" dirty="0">
                <a:solidFill>
                  <a:schemeClr val="bg1"/>
                </a:solidFill>
              </a:rPr>
              <a:t>happens eg </a:t>
            </a:r>
            <a:r>
              <a:rPr lang="en-NZ" sz="2400" dirty="0" smtClean="0">
                <a:solidFill>
                  <a:schemeClr val="bg1"/>
                </a:solidFill>
              </a:rPr>
              <a:t>who is </a:t>
            </a:r>
            <a:r>
              <a:rPr lang="en-NZ" sz="2400" dirty="0">
                <a:solidFill>
                  <a:schemeClr val="bg1"/>
                </a:solidFill>
              </a:rPr>
              <a:t>involved, for how </a:t>
            </a:r>
            <a:r>
              <a:rPr lang="en-NZ" sz="2400" dirty="0" smtClean="0">
                <a:solidFill>
                  <a:schemeClr val="bg1"/>
                </a:solidFill>
              </a:rPr>
              <a:t>long?</a:t>
            </a:r>
            <a:endParaRPr lang="en-NZ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Why do we have it?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What</a:t>
            </a:r>
            <a:r>
              <a:rPr lang="en-NZ" sz="2400" dirty="0">
                <a:solidFill>
                  <a:schemeClr val="bg1"/>
                </a:solidFill>
              </a:rPr>
              <a:t> </a:t>
            </a:r>
            <a:r>
              <a:rPr lang="en-NZ" sz="2400" dirty="0" smtClean="0">
                <a:solidFill>
                  <a:schemeClr val="bg1"/>
                </a:solidFill>
              </a:rPr>
              <a:t>is </a:t>
            </a:r>
            <a:r>
              <a:rPr lang="en-NZ" sz="2400" dirty="0">
                <a:solidFill>
                  <a:schemeClr val="bg1"/>
                </a:solidFill>
              </a:rPr>
              <a:t>the difference between </a:t>
            </a:r>
            <a:r>
              <a:rPr lang="en-NZ" sz="2400" dirty="0" smtClean="0">
                <a:solidFill>
                  <a:schemeClr val="bg1"/>
                </a:solidFill>
              </a:rPr>
              <a:t>question </a:t>
            </a:r>
            <a:r>
              <a:rPr lang="en-NZ" sz="2400" dirty="0">
                <a:solidFill>
                  <a:schemeClr val="bg1"/>
                </a:solidFill>
              </a:rPr>
              <a:t>t</a:t>
            </a:r>
            <a:r>
              <a:rPr lang="en-NZ" sz="2400" dirty="0" smtClean="0">
                <a:solidFill>
                  <a:schemeClr val="bg1"/>
                </a:solidFill>
              </a:rPr>
              <a:t>ime </a:t>
            </a:r>
            <a:r>
              <a:rPr lang="en-NZ" sz="2400" dirty="0">
                <a:solidFill>
                  <a:schemeClr val="bg1"/>
                </a:solidFill>
              </a:rPr>
              <a:t>and a debate?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2400" b="1" dirty="0">
              <a:solidFill>
                <a:schemeClr val="bg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201872" cy="9151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5976293"/>
            <a:ext cx="2281935" cy="4087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8689" y="568959"/>
            <a:ext cx="4607029" cy="4104457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TextBox 16"/>
          <p:cNvSpPr txBox="1"/>
          <p:nvPr/>
        </p:nvSpPr>
        <p:spPr>
          <a:xfrm>
            <a:off x="589975" y="700927"/>
            <a:ext cx="4104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How do we get the questions?</a:t>
            </a:r>
          </a:p>
          <a:p>
            <a:endParaRPr lang="en-NZ" sz="2400" b="1" dirty="0">
              <a:solidFill>
                <a:schemeClr val="bg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Are </a:t>
            </a:r>
            <a:r>
              <a:rPr lang="en-NZ" sz="2400" dirty="0" smtClean="0">
                <a:solidFill>
                  <a:schemeClr val="bg1"/>
                </a:solidFill>
              </a:rPr>
              <a:t>the questions all prepared before hand or </a:t>
            </a:r>
            <a:r>
              <a:rPr lang="en-NZ" sz="2400" dirty="0">
                <a:solidFill>
                  <a:schemeClr val="bg1"/>
                </a:solidFill>
              </a:rPr>
              <a:t>are some a surprise?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Are there any rules about the questions? Eg do people have to answer them?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31648" y="4653818"/>
            <a:ext cx="4614070" cy="108000"/>
            <a:chOff x="-35029" y="6137619"/>
            <a:chExt cx="4614070" cy="204846"/>
          </a:xfrm>
        </p:grpSpPr>
        <p:sp>
          <p:nvSpPr>
            <p:cNvPr id="20" name="Rectangle 19"/>
            <p:cNvSpPr/>
            <p:nvPr/>
          </p:nvSpPr>
          <p:spPr>
            <a:xfrm>
              <a:off x="-35029" y="6137619"/>
              <a:ext cx="1153684" cy="204846"/>
            </a:xfrm>
            <a:prstGeom prst="rect">
              <a:avLst/>
            </a:prstGeom>
            <a:solidFill>
              <a:srgbClr val="17CFA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17357" y="6137619"/>
              <a:ext cx="1153684" cy="204846"/>
            </a:xfrm>
            <a:prstGeom prst="rect">
              <a:avLst/>
            </a:prstGeom>
            <a:solidFill>
              <a:srgbClr val="2EBCC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68742" y="6137619"/>
              <a:ext cx="1153684" cy="204846"/>
            </a:xfrm>
            <a:prstGeom prst="rect">
              <a:avLst/>
            </a:prstGeom>
            <a:solidFill>
              <a:srgbClr val="F5BC11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21128" y="6137619"/>
              <a:ext cx="1157913" cy="204846"/>
            </a:xfrm>
            <a:prstGeom prst="rect">
              <a:avLst/>
            </a:prstGeom>
            <a:solidFill>
              <a:srgbClr val="D15A4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5328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Infographic showing oral questions proces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49" y="116632"/>
            <a:ext cx="586030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983"/>
            <a:ext cx="14106734" cy="70533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1384" y="476672"/>
            <a:ext cx="4607029" cy="4104457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2" name="Group 11"/>
          <p:cNvGrpSpPr/>
          <p:nvPr/>
        </p:nvGrpSpPr>
        <p:grpSpPr>
          <a:xfrm>
            <a:off x="544343" y="4581129"/>
            <a:ext cx="4614070" cy="108000"/>
            <a:chOff x="-35029" y="6137619"/>
            <a:chExt cx="4614070" cy="204846"/>
          </a:xfrm>
        </p:grpSpPr>
        <p:sp>
          <p:nvSpPr>
            <p:cNvPr id="13" name="Rectangle 12"/>
            <p:cNvSpPr/>
            <p:nvPr/>
          </p:nvSpPr>
          <p:spPr>
            <a:xfrm>
              <a:off x="-35029" y="6137619"/>
              <a:ext cx="1153684" cy="204846"/>
            </a:xfrm>
            <a:prstGeom prst="rect">
              <a:avLst/>
            </a:prstGeom>
            <a:solidFill>
              <a:srgbClr val="17CFA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17357" y="6137619"/>
              <a:ext cx="1153684" cy="204846"/>
            </a:xfrm>
            <a:prstGeom prst="rect">
              <a:avLst/>
            </a:prstGeom>
            <a:solidFill>
              <a:srgbClr val="2EBCC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68742" y="6137619"/>
              <a:ext cx="1153684" cy="204846"/>
            </a:xfrm>
            <a:prstGeom prst="rect">
              <a:avLst/>
            </a:prstGeom>
            <a:solidFill>
              <a:srgbClr val="F5BC11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21128" y="6137619"/>
              <a:ext cx="1157913" cy="204846"/>
            </a:xfrm>
            <a:prstGeom prst="rect">
              <a:avLst/>
            </a:prstGeom>
            <a:solidFill>
              <a:srgbClr val="D15A4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02670" y="428849"/>
            <a:ext cx="41044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</a:rPr>
              <a:t>What are some rules for MP’s in question </a:t>
            </a:r>
            <a:r>
              <a:rPr lang="en-NZ" sz="3200" dirty="0">
                <a:solidFill>
                  <a:schemeClr val="bg1"/>
                </a:solidFill>
              </a:rPr>
              <a:t>t</a:t>
            </a:r>
            <a:r>
              <a:rPr lang="en-NZ" sz="3200" dirty="0" smtClean="0">
                <a:solidFill>
                  <a:schemeClr val="bg1"/>
                </a:solidFill>
              </a:rPr>
              <a:t>ime? </a:t>
            </a:r>
            <a:endParaRPr lang="en-NZ" sz="3200" b="1" dirty="0" smtClean="0">
              <a:solidFill>
                <a:schemeClr val="bg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Are </a:t>
            </a:r>
            <a:r>
              <a:rPr lang="en-NZ" sz="2400" dirty="0" smtClean="0">
                <a:solidFill>
                  <a:schemeClr val="bg1"/>
                </a:solidFill>
              </a:rPr>
              <a:t>there certain types of language that aren’t allowed?</a:t>
            </a:r>
            <a:endParaRPr lang="en-NZ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Have some rules changed over the years?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Who actually gets to make the rules?</a:t>
            </a:r>
          </a:p>
        </p:txBody>
      </p:sp>
    </p:spTree>
    <p:extLst>
      <p:ext uri="{BB962C8B-B14F-4D97-AF65-F5344CB8AC3E}">
        <p14:creationId xmlns:p14="http://schemas.microsoft.com/office/powerpoint/2010/main" val="6225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1" y="-148592"/>
            <a:ext cx="12592312" cy="70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93169" y="3974762"/>
            <a:ext cx="4595591" cy="2310401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660882" y="4221088"/>
            <a:ext cx="4442762" cy="251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chemeClr val="bg1"/>
                </a:solidFill>
              </a:rPr>
              <a:t>Do other Parliaments have </a:t>
            </a:r>
            <a:r>
              <a:rPr lang="en-NZ" sz="3200" dirty="0" smtClean="0">
                <a:solidFill>
                  <a:schemeClr val="bg1"/>
                </a:solidFill>
              </a:rPr>
              <a:t>question </a:t>
            </a:r>
            <a:r>
              <a:rPr lang="en-NZ" sz="3200" dirty="0">
                <a:solidFill>
                  <a:schemeClr val="bg1"/>
                </a:solidFill>
              </a:rPr>
              <a:t>t</a:t>
            </a:r>
            <a:r>
              <a:rPr lang="en-NZ" sz="3200" dirty="0" smtClean="0">
                <a:solidFill>
                  <a:schemeClr val="bg1"/>
                </a:solidFill>
              </a:rPr>
              <a:t>ime </a:t>
            </a:r>
            <a:r>
              <a:rPr lang="en-NZ" sz="3200" dirty="0">
                <a:solidFill>
                  <a:schemeClr val="bg1"/>
                </a:solidFill>
              </a:rPr>
              <a:t>like us?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2300" dirty="0">
              <a:solidFill>
                <a:schemeClr val="bg1"/>
              </a:solidFill>
            </a:endParaRPr>
          </a:p>
          <a:p>
            <a:r>
              <a:rPr lang="en-NZ" sz="2000" dirty="0"/>
              <a:t> </a:t>
            </a:r>
            <a:endParaRPr lang="en-NZ" sz="2400" b="1" dirty="0">
              <a:solidFill>
                <a:schemeClr val="bg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9377" y="6159159"/>
            <a:ext cx="4595591" cy="126007"/>
            <a:chOff x="5953" y="6145659"/>
            <a:chExt cx="4814007" cy="144020"/>
          </a:xfrm>
        </p:grpSpPr>
        <p:sp>
          <p:nvSpPr>
            <p:cNvPr id="15" name="Rectangle 14"/>
            <p:cNvSpPr/>
            <p:nvPr/>
          </p:nvSpPr>
          <p:spPr>
            <a:xfrm>
              <a:off x="5953" y="6145663"/>
              <a:ext cx="1202400" cy="144016"/>
            </a:xfrm>
            <a:prstGeom prst="rect">
              <a:avLst/>
            </a:prstGeom>
            <a:solidFill>
              <a:srgbClr val="17CFA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08353" y="6145663"/>
              <a:ext cx="1202400" cy="144016"/>
            </a:xfrm>
            <a:prstGeom prst="rect">
              <a:avLst/>
            </a:prstGeom>
            <a:solidFill>
              <a:srgbClr val="2EBCC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11760" y="6145660"/>
              <a:ext cx="1202400" cy="144015"/>
            </a:xfrm>
            <a:prstGeom prst="rect">
              <a:avLst/>
            </a:prstGeom>
            <a:solidFill>
              <a:srgbClr val="F5BC11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13153" y="6145659"/>
              <a:ext cx="1206807" cy="144016"/>
            </a:xfrm>
            <a:prstGeom prst="rect">
              <a:avLst/>
            </a:prstGeom>
            <a:solidFill>
              <a:srgbClr val="D15A4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22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1" y="-145444"/>
            <a:ext cx="12592312" cy="70768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00859" y="3669528"/>
            <a:ext cx="4595591" cy="2615635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553688" y="3669528"/>
            <a:ext cx="4442762" cy="238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chemeClr val="bg1"/>
                </a:solidFill>
              </a:rPr>
              <a:t>Has </a:t>
            </a:r>
            <a:r>
              <a:rPr lang="en-NZ" sz="3200" dirty="0" smtClean="0">
                <a:solidFill>
                  <a:schemeClr val="bg1"/>
                </a:solidFill>
              </a:rPr>
              <a:t>question </a:t>
            </a:r>
            <a:r>
              <a:rPr lang="en-NZ" sz="3200" dirty="0">
                <a:solidFill>
                  <a:schemeClr val="bg1"/>
                </a:solidFill>
              </a:rPr>
              <a:t>t</a:t>
            </a:r>
            <a:r>
              <a:rPr lang="en-NZ" sz="3200" dirty="0" smtClean="0">
                <a:solidFill>
                  <a:schemeClr val="bg1"/>
                </a:solidFill>
              </a:rPr>
              <a:t>ime </a:t>
            </a:r>
            <a:r>
              <a:rPr lang="en-NZ" sz="3200" dirty="0">
                <a:solidFill>
                  <a:schemeClr val="bg1"/>
                </a:solidFill>
              </a:rPr>
              <a:t>changed in any way during the course of our Parliament’s history?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9377" y="6159159"/>
            <a:ext cx="4595591" cy="126007"/>
            <a:chOff x="5953" y="6145659"/>
            <a:chExt cx="4814007" cy="144020"/>
          </a:xfrm>
        </p:grpSpPr>
        <p:sp>
          <p:nvSpPr>
            <p:cNvPr id="15" name="Rectangle 14"/>
            <p:cNvSpPr/>
            <p:nvPr/>
          </p:nvSpPr>
          <p:spPr>
            <a:xfrm>
              <a:off x="5953" y="6145663"/>
              <a:ext cx="1202400" cy="144016"/>
            </a:xfrm>
            <a:prstGeom prst="rect">
              <a:avLst/>
            </a:prstGeom>
            <a:solidFill>
              <a:srgbClr val="17CFA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08353" y="6145663"/>
              <a:ext cx="1202400" cy="144016"/>
            </a:xfrm>
            <a:prstGeom prst="rect">
              <a:avLst/>
            </a:prstGeom>
            <a:solidFill>
              <a:srgbClr val="2EBCC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11760" y="6145660"/>
              <a:ext cx="1202400" cy="144015"/>
            </a:xfrm>
            <a:prstGeom prst="rect">
              <a:avLst/>
            </a:prstGeom>
            <a:solidFill>
              <a:srgbClr val="F5BC11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13153" y="6145659"/>
              <a:ext cx="1206807" cy="144016"/>
            </a:xfrm>
            <a:prstGeom prst="rect">
              <a:avLst/>
            </a:prstGeom>
            <a:solidFill>
              <a:srgbClr val="D15A4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7928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4" y="-145444"/>
            <a:ext cx="12581118" cy="70768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77273" y="2492896"/>
            <a:ext cx="4595591" cy="3792267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3200" dirty="0" smtClean="0"/>
              <a:t>Are there any last thoughts you have about question time that you’d like to share?</a:t>
            </a:r>
            <a:endParaRPr lang="en-NZ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9377" y="6159159"/>
            <a:ext cx="4595591" cy="126007"/>
            <a:chOff x="5953" y="6145659"/>
            <a:chExt cx="4814007" cy="144020"/>
          </a:xfrm>
        </p:grpSpPr>
        <p:sp>
          <p:nvSpPr>
            <p:cNvPr id="15" name="Rectangle 14"/>
            <p:cNvSpPr/>
            <p:nvPr/>
          </p:nvSpPr>
          <p:spPr>
            <a:xfrm>
              <a:off x="5953" y="6145663"/>
              <a:ext cx="1202400" cy="144016"/>
            </a:xfrm>
            <a:prstGeom prst="rect">
              <a:avLst/>
            </a:prstGeom>
            <a:solidFill>
              <a:srgbClr val="17CFA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08353" y="6145663"/>
              <a:ext cx="1202400" cy="144016"/>
            </a:xfrm>
            <a:prstGeom prst="rect">
              <a:avLst/>
            </a:prstGeom>
            <a:solidFill>
              <a:srgbClr val="2EBCC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11760" y="6145660"/>
              <a:ext cx="1202400" cy="144015"/>
            </a:xfrm>
            <a:prstGeom prst="rect">
              <a:avLst/>
            </a:prstGeom>
            <a:solidFill>
              <a:srgbClr val="F5BC11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13153" y="6145659"/>
              <a:ext cx="1206807" cy="144016"/>
            </a:xfrm>
            <a:prstGeom prst="rect">
              <a:avLst/>
            </a:prstGeom>
            <a:solidFill>
              <a:srgbClr val="D15A4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7958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UNKNOWN" version="1.0.0">
  <systemFields>
    <field name="Objective-Id">
      <value order="0">A595520</value>
    </field>
    <field name="Objective-Title">
      <value order="0">NZBPT select committee presentation (June 2019)</value>
    </field>
  </systemFields>
  <catalogues/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UNKNOW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17592</TotalTime>
  <Words>330</Words>
  <Application>Microsoft Office PowerPoint</Application>
  <PresentationFormat>Widescreen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 Light</vt:lpstr>
      <vt:lpstr>Open Sans Semibold</vt:lpstr>
      <vt:lpstr>Office Theme</vt:lpstr>
      <vt:lpstr>Welcome to Question Time 101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Parliamentary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Evett</dc:creator>
  <cp:lastModifiedBy>Caroline Wallis</cp:lastModifiedBy>
  <cp:revision>337</cp:revision>
  <cp:lastPrinted>2017-11-08T00:55:17Z</cp:lastPrinted>
  <dcterms:created xsi:type="dcterms:W3CDTF">2017-06-08T23:03:47Z</dcterms:created>
  <dcterms:modified xsi:type="dcterms:W3CDTF">2020-06-12T04:11:35Z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A595520</vt:lpwstr>
  </property>
  <property fmtid="{D5CDD505-2E9C-101B-9397-08002B2CF9AE}" pid="4" name="Objective-Title">
    <vt:lpwstr>NZBPT select committee presentation (June 2019)</vt:lpwstr>
  </property>
  <property fmtid="{D5CDD505-2E9C-101B-9397-08002B2CF9AE}" pid="5" name="Objective-Business unit [system]">
    <vt:lpwstr>Clerk of the House</vt:lpwstr>
  </property>
  <property fmtid="{D5CDD505-2E9C-101B-9397-08002B2CF9AE}" pid="6" name="Objective-Presentation type [system]">
    <vt:lpwstr>External audience</vt:lpwstr>
  </property>
  <property fmtid="{D5CDD505-2E9C-101B-9397-08002B2CF9AE}" pid="7" name="Objective-Audience [system]">
    <vt:lpwstr/>
  </property>
  <property fmtid="{D5CDD505-2E9C-101B-9397-08002B2CF9AE}" pid="8" name="Objective-Publication type [system]">
    <vt:lpwstr>Educational</vt:lpwstr>
  </property>
  <property fmtid="{D5CDD505-2E9C-101B-9397-08002B2CF9AE}" pid="9" name="Objective-Publication date [system]">
    <vt:lpwstr/>
  </property>
  <property fmtid="{D5CDD505-2E9C-101B-9397-08002B2CF9AE}" pid="10" name="Objective-Document status [system]">
    <vt:lpwstr>Draft</vt:lpwstr>
  </property>
  <property fmtid="{D5CDD505-2E9C-101B-9397-08002B2CF9AE}" pid="11" name="Objective-Administrative main type [system]">
    <vt:lpwstr>List, form or label</vt:lpwstr>
  </property>
  <property fmtid="{D5CDD505-2E9C-101B-9397-08002B2CF9AE}" pid="12" name="Objective-Administrative sub type [system]">
    <vt:lpwstr/>
  </property>
  <property fmtid="{D5CDD505-2E9C-101B-9397-08002B2CF9AE}" pid="13" name="Objective-Date of meeting [system]">
    <vt:lpwstr/>
  </property>
</Properties>
</file>