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2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0.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0.xml" ContentType="application/vnd.openxmlformats-officedocument.presentationml.slide+xml"/>
  <Override PartName="/ppt/slides/slide43.xml" ContentType="application/vnd.openxmlformats-officedocument.presentationml.slide+xml"/>
  <Override PartName="/ppt/slides/slide38.xml" ContentType="application/vnd.openxmlformats-officedocument.presentationml.slide+xml"/>
  <Override PartName="/ppt/slides/slide31.xml" ContentType="application/vnd.openxmlformats-officedocument.presentationml.slide+xml"/>
  <Override PartName="/ppt/slides/slide39.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4.xml" ContentType="application/vnd.openxmlformats-officedocument.presentationml.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Layouts/slideLayout9.xml" ContentType="application/vnd.openxmlformats-officedocument.presentationml.slideLayout+xml"/>
  <Override PartName="/ppt/notesSlides/notesSlide17.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16.xml" ContentType="application/vnd.openxmlformats-officedocument.presentationml.notesSlide+xml"/>
  <Override PartName="/ppt/slideLayouts/slideLayout5.xml" ContentType="application/vnd.openxmlformats-officedocument.presentationml.slideLayout+xml"/>
  <Override PartName="/ppt/diagrams/colors1.xml" ContentType="application/vnd.openxmlformats-officedocument.drawingml.diagramColors+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2"/>
  </p:sldMasterIdLst>
  <p:notesMasterIdLst>
    <p:notesMasterId r:id="rId50"/>
  </p:notesMasterIdLst>
  <p:sldIdLst>
    <p:sldId id="256" r:id="rId3"/>
    <p:sldId id="329" r:id="rId4"/>
    <p:sldId id="330" r:id="rId5"/>
    <p:sldId id="342" r:id="rId6"/>
    <p:sldId id="350" r:id="rId7"/>
    <p:sldId id="352" r:id="rId8"/>
    <p:sldId id="354" r:id="rId9"/>
    <p:sldId id="347" r:id="rId10"/>
    <p:sldId id="355" r:id="rId11"/>
    <p:sldId id="331" r:id="rId12"/>
    <p:sldId id="334" r:id="rId13"/>
    <p:sldId id="335" r:id="rId14"/>
    <p:sldId id="336" r:id="rId15"/>
    <p:sldId id="337" r:id="rId16"/>
    <p:sldId id="327" r:id="rId17"/>
    <p:sldId id="356" r:id="rId18"/>
    <p:sldId id="361" r:id="rId19"/>
    <p:sldId id="359" r:id="rId20"/>
    <p:sldId id="360" r:id="rId21"/>
    <p:sldId id="358" r:id="rId22"/>
    <p:sldId id="362" r:id="rId23"/>
    <p:sldId id="357" r:id="rId24"/>
    <p:sldId id="338" r:id="rId25"/>
    <p:sldId id="340" r:id="rId26"/>
    <p:sldId id="341" r:id="rId27"/>
    <p:sldId id="344" r:id="rId28"/>
    <p:sldId id="345" r:id="rId29"/>
    <p:sldId id="348" r:id="rId30"/>
    <p:sldId id="346" r:id="rId31"/>
    <p:sldId id="363" r:id="rId32"/>
    <p:sldId id="326" r:id="rId33"/>
    <p:sldId id="369" r:id="rId34"/>
    <p:sldId id="364" r:id="rId35"/>
    <p:sldId id="315" r:id="rId36"/>
    <p:sldId id="365" r:id="rId37"/>
    <p:sldId id="328" r:id="rId38"/>
    <p:sldId id="300" r:id="rId39"/>
    <p:sldId id="366" r:id="rId40"/>
    <p:sldId id="367" r:id="rId41"/>
    <p:sldId id="368" r:id="rId42"/>
    <p:sldId id="353" r:id="rId43"/>
    <p:sldId id="320" r:id="rId44"/>
    <p:sldId id="324" r:id="rId45"/>
    <p:sldId id="325" r:id="rId46"/>
    <p:sldId id="322" r:id="rId47"/>
    <p:sldId id="318" r:id="rId48"/>
    <p:sldId id="306" r:id="rId49"/>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4F5FBC-3CDE-48A6-8675-82C9797F6FB9}">
          <p14:sldIdLst>
            <p14:sldId id="256"/>
            <p14:sldId id="329"/>
            <p14:sldId id="330"/>
            <p14:sldId id="342"/>
            <p14:sldId id="350"/>
            <p14:sldId id="352"/>
            <p14:sldId id="354"/>
            <p14:sldId id="347"/>
            <p14:sldId id="355"/>
            <p14:sldId id="331"/>
            <p14:sldId id="334"/>
            <p14:sldId id="335"/>
            <p14:sldId id="336"/>
            <p14:sldId id="337"/>
            <p14:sldId id="327"/>
            <p14:sldId id="356"/>
            <p14:sldId id="361"/>
            <p14:sldId id="359"/>
            <p14:sldId id="360"/>
            <p14:sldId id="358"/>
            <p14:sldId id="362"/>
            <p14:sldId id="357"/>
            <p14:sldId id="338"/>
            <p14:sldId id="340"/>
            <p14:sldId id="341"/>
            <p14:sldId id="344"/>
            <p14:sldId id="345"/>
            <p14:sldId id="348"/>
            <p14:sldId id="346"/>
            <p14:sldId id="363"/>
            <p14:sldId id="326"/>
            <p14:sldId id="369"/>
            <p14:sldId id="364"/>
            <p14:sldId id="315"/>
            <p14:sldId id="365"/>
            <p14:sldId id="328"/>
            <p14:sldId id="300"/>
            <p14:sldId id="366"/>
            <p14:sldId id="367"/>
            <p14:sldId id="368"/>
            <p14:sldId id="353"/>
            <p14:sldId id="320"/>
            <p14:sldId id="324"/>
            <p14:sldId id="325"/>
            <p14:sldId id="322"/>
            <p14:sldId id="318"/>
            <p14:sldId id="30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CBA5"/>
    <a:srgbClr val="F5BC11"/>
    <a:srgbClr val="48C5CC"/>
    <a:srgbClr val="2DB6C1"/>
    <a:srgbClr val="D15A49"/>
    <a:srgbClr val="2EBCC5"/>
    <a:srgbClr val="24C39F"/>
    <a:srgbClr val="C55241"/>
    <a:srgbClr val="F3C535"/>
    <a:srgbClr val="17CF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84494" autoAdjust="0"/>
  </p:normalViewPr>
  <p:slideViewPr>
    <p:cSldViewPr>
      <p:cViewPr varScale="1">
        <p:scale>
          <a:sx n="57" d="100"/>
          <a:sy n="57" d="100"/>
        </p:scale>
        <p:origin x="846" y="7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ustomXml" Target="../customXml/item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3EDDDA-C1CB-4E07-9C1A-BBE56632ABEE}" type="doc">
      <dgm:prSet loTypeId="urn:microsoft.com/office/officeart/2005/8/layout/hProcess11" loCatId="process" qsTypeId="urn:microsoft.com/office/officeart/2005/8/quickstyle/simple1" qsCatId="simple" csTypeId="urn:microsoft.com/office/officeart/2005/8/colors/accent3_1" csCatId="accent3" phldr="1"/>
      <dgm:spPr/>
    </dgm:pt>
    <dgm:pt modelId="{8EF1C6F2-6587-417B-8F5F-7E33844535DF}">
      <dgm:prSet phldrT="[Text]"/>
      <dgm:spPr/>
      <dgm:t>
        <a:bodyPr/>
        <a:lstStyle/>
        <a:p>
          <a:r>
            <a:rPr lang="en-NZ" dirty="0" smtClean="0">
              <a:solidFill>
                <a:schemeClr val="bg1"/>
              </a:solidFill>
            </a:rPr>
            <a:t>What are petitions?</a:t>
          </a:r>
          <a:endParaRPr lang="en-NZ" dirty="0">
            <a:solidFill>
              <a:schemeClr val="bg1"/>
            </a:solidFill>
          </a:endParaRPr>
        </a:p>
      </dgm:t>
    </dgm:pt>
    <dgm:pt modelId="{747C415F-5710-49F2-A7D9-0FD10955FADE}" type="parTrans" cxnId="{73FEB76F-ECB2-46F4-81A8-8EB9652CF9C6}">
      <dgm:prSet/>
      <dgm:spPr/>
      <dgm:t>
        <a:bodyPr/>
        <a:lstStyle/>
        <a:p>
          <a:endParaRPr lang="en-NZ"/>
        </a:p>
      </dgm:t>
    </dgm:pt>
    <dgm:pt modelId="{DEEB7718-73A3-4C6C-BF02-C1C576958A0B}" type="sibTrans" cxnId="{73FEB76F-ECB2-46F4-81A8-8EB9652CF9C6}">
      <dgm:prSet/>
      <dgm:spPr/>
      <dgm:t>
        <a:bodyPr/>
        <a:lstStyle/>
        <a:p>
          <a:endParaRPr lang="en-NZ"/>
        </a:p>
      </dgm:t>
    </dgm:pt>
    <dgm:pt modelId="{FAD6987C-C3CF-44E1-B550-0651D2C2494E}">
      <dgm:prSet phldrT="[Text]"/>
      <dgm:spPr/>
      <dgm:t>
        <a:bodyPr/>
        <a:lstStyle/>
        <a:p>
          <a:r>
            <a:rPr lang="en-NZ" dirty="0" smtClean="0">
              <a:solidFill>
                <a:schemeClr val="bg1"/>
              </a:solidFill>
            </a:rPr>
            <a:t>How can I make a petition?</a:t>
          </a:r>
          <a:endParaRPr lang="en-NZ" dirty="0">
            <a:solidFill>
              <a:schemeClr val="bg1"/>
            </a:solidFill>
          </a:endParaRPr>
        </a:p>
      </dgm:t>
    </dgm:pt>
    <dgm:pt modelId="{5367FC53-3DD3-495B-A424-4D2FA2A9DB33}" type="parTrans" cxnId="{BB2EE677-6E97-454E-94CA-7BFC886258BC}">
      <dgm:prSet/>
      <dgm:spPr/>
      <dgm:t>
        <a:bodyPr/>
        <a:lstStyle/>
        <a:p>
          <a:endParaRPr lang="en-NZ"/>
        </a:p>
      </dgm:t>
    </dgm:pt>
    <dgm:pt modelId="{479A64D8-52A5-4556-ABC6-99E20E1F535F}" type="sibTrans" cxnId="{BB2EE677-6E97-454E-94CA-7BFC886258BC}">
      <dgm:prSet/>
      <dgm:spPr/>
      <dgm:t>
        <a:bodyPr/>
        <a:lstStyle/>
        <a:p>
          <a:endParaRPr lang="en-NZ"/>
        </a:p>
      </dgm:t>
    </dgm:pt>
    <dgm:pt modelId="{70B55839-F3AF-4D1E-A9A6-E99CA9B3704B}">
      <dgm:prSet phldrT="[Text]"/>
      <dgm:spPr/>
      <dgm:t>
        <a:bodyPr/>
        <a:lstStyle/>
        <a:p>
          <a:r>
            <a:rPr lang="en-NZ" dirty="0" smtClean="0">
              <a:solidFill>
                <a:schemeClr val="bg1"/>
              </a:solidFill>
            </a:rPr>
            <a:t>Q + A </a:t>
          </a:r>
          <a:endParaRPr lang="en-NZ" dirty="0">
            <a:solidFill>
              <a:schemeClr val="bg1"/>
            </a:solidFill>
          </a:endParaRPr>
        </a:p>
      </dgm:t>
    </dgm:pt>
    <dgm:pt modelId="{10DF8B08-1E42-4F01-9719-A045C6A319C8}" type="parTrans" cxnId="{80AA1188-5EF2-47BD-BC8F-D2F2C67A1543}">
      <dgm:prSet/>
      <dgm:spPr/>
      <dgm:t>
        <a:bodyPr/>
        <a:lstStyle/>
        <a:p>
          <a:endParaRPr lang="en-NZ"/>
        </a:p>
      </dgm:t>
    </dgm:pt>
    <dgm:pt modelId="{8073A67C-8C5D-45AD-AEA0-385B71C9C61C}" type="sibTrans" cxnId="{80AA1188-5EF2-47BD-BC8F-D2F2C67A1543}">
      <dgm:prSet/>
      <dgm:spPr/>
      <dgm:t>
        <a:bodyPr/>
        <a:lstStyle/>
        <a:p>
          <a:endParaRPr lang="en-NZ"/>
        </a:p>
      </dgm:t>
    </dgm:pt>
    <dgm:pt modelId="{A0A1EC2B-E9F5-4842-A793-0973A91A4A6D}" type="pres">
      <dgm:prSet presAssocID="{823EDDDA-C1CB-4E07-9C1A-BBE56632ABEE}" presName="Name0" presStyleCnt="0">
        <dgm:presLayoutVars>
          <dgm:dir/>
          <dgm:resizeHandles val="exact"/>
        </dgm:presLayoutVars>
      </dgm:prSet>
      <dgm:spPr/>
    </dgm:pt>
    <dgm:pt modelId="{FEAB2BA8-9281-459C-A10A-1D1C7CE7BEC4}" type="pres">
      <dgm:prSet presAssocID="{823EDDDA-C1CB-4E07-9C1A-BBE56632ABEE}" presName="arrow" presStyleLbl="bgShp" presStyleIdx="0" presStyleCnt="1"/>
      <dgm:spPr/>
    </dgm:pt>
    <dgm:pt modelId="{7318CF94-D9CA-4382-B7A8-2A39467AD847}" type="pres">
      <dgm:prSet presAssocID="{823EDDDA-C1CB-4E07-9C1A-BBE56632ABEE}" presName="points" presStyleCnt="0"/>
      <dgm:spPr/>
    </dgm:pt>
    <dgm:pt modelId="{AAE44736-DB48-4A80-9A0E-1AF1AC7E2220}" type="pres">
      <dgm:prSet presAssocID="{8EF1C6F2-6587-417B-8F5F-7E33844535DF}" presName="compositeA" presStyleCnt="0"/>
      <dgm:spPr/>
    </dgm:pt>
    <dgm:pt modelId="{51CA4210-E215-45D6-89E5-EEB3C6033DBF}" type="pres">
      <dgm:prSet presAssocID="{8EF1C6F2-6587-417B-8F5F-7E33844535DF}" presName="textA" presStyleLbl="revTx" presStyleIdx="0" presStyleCnt="3">
        <dgm:presLayoutVars>
          <dgm:bulletEnabled val="1"/>
        </dgm:presLayoutVars>
      </dgm:prSet>
      <dgm:spPr/>
      <dgm:t>
        <a:bodyPr/>
        <a:lstStyle/>
        <a:p>
          <a:endParaRPr lang="en-NZ"/>
        </a:p>
      </dgm:t>
    </dgm:pt>
    <dgm:pt modelId="{016E753E-A430-446B-B5E4-61D8E66DC139}" type="pres">
      <dgm:prSet presAssocID="{8EF1C6F2-6587-417B-8F5F-7E33844535DF}" presName="circleA" presStyleLbl="node1" presStyleIdx="0" presStyleCnt="3"/>
      <dgm:spPr/>
    </dgm:pt>
    <dgm:pt modelId="{6796B52E-FA0C-4A51-96FB-C43FD778ACFA}" type="pres">
      <dgm:prSet presAssocID="{8EF1C6F2-6587-417B-8F5F-7E33844535DF}" presName="spaceA" presStyleCnt="0"/>
      <dgm:spPr/>
    </dgm:pt>
    <dgm:pt modelId="{A5317CBD-1B46-4B6E-96F1-15485D935F1F}" type="pres">
      <dgm:prSet presAssocID="{DEEB7718-73A3-4C6C-BF02-C1C576958A0B}" presName="space" presStyleCnt="0"/>
      <dgm:spPr/>
    </dgm:pt>
    <dgm:pt modelId="{755710F8-E04D-4C38-B25B-EEE65515CC64}" type="pres">
      <dgm:prSet presAssocID="{FAD6987C-C3CF-44E1-B550-0651D2C2494E}" presName="compositeB" presStyleCnt="0"/>
      <dgm:spPr/>
    </dgm:pt>
    <dgm:pt modelId="{AA29AB85-9773-4694-8288-38938C7EE3C0}" type="pres">
      <dgm:prSet presAssocID="{FAD6987C-C3CF-44E1-B550-0651D2C2494E}" presName="textB" presStyleLbl="revTx" presStyleIdx="1" presStyleCnt="3" custLinFactY="-28508" custLinFactNeighborX="8215" custLinFactNeighborY="-100000">
        <dgm:presLayoutVars>
          <dgm:bulletEnabled val="1"/>
        </dgm:presLayoutVars>
      </dgm:prSet>
      <dgm:spPr/>
      <dgm:t>
        <a:bodyPr/>
        <a:lstStyle/>
        <a:p>
          <a:endParaRPr lang="en-NZ"/>
        </a:p>
      </dgm:t>
    </dgm:pt>
    <dgm:pt modelId="{CF53848A-5409-4419-8035-29D66F6B7D0F}" type="pres">
      <dgm:prSet presAssocID="{FAD6987C-C3CF-44E1-B550-0651D2C2494E}" presName="circleB" presStyleLbl="node1" presStyleIdx="1" presStyleCnt="3"/>
      <dgm:spPr/>
    </dgm:pt>
    <dgm:pt modelId="{A9161AEC-5CBC-4CB3-886D-49AACA30DA13}" type="pres">
      <dgm:prSet presAssocID="{FAD6987C-C3CF-44E1-B550-0651D2C2494E}" presName="spaceB" presStyleCnt="0"/>
      <dgm:spPr/>
    </dgm:pt>
    <dgm:pt modelId="{A0D58F6B-CA07-4F57-B795-799171DFCEA0}" type="pres">
      <dgm:prSet presAssocID="{479A64D8-52A5-4556-ABC6-99E20E1F535F}" presName="space" presStyleCnt="0"/>
      <dgm:spPr/>
    </dgm:pt>
    <dgm:pt modelId="{098CB776-8B5D-415C-9FA5-670033CFAA72}" type="pres">
      <dgm:prSet presAssocID="{70B55839-F3AF-4D1E-A9A6-E99CA9B3704B}" presName="compositeA" presStyleCnt="0"/>
      <dgm:spPr/>
    </dgm:pt>
    <dgm:pt modelId="{B4924177-5C70-4EE8-86EE-FE2985EA3A0B}" type="pres">
      <dgm:prSet presAssocID="{70B55839-F3AF-4D1E-A9A6-E99CA9B3704B}" presName="textA" presStyleLbl="revTx" presStyleIdx="2" presStyleCnt="3">
        <dgm:presLayoutVars>
          <dgm:bulletEnabled val="1"/>
        </dgm:presLayoutVars>
      </dgm:prSet>
      <dgm:spPr/>
      <dgm:t>
        <a:bodyPr/>
        <a:lstStyle/>
        <a:p>
          <a:endParaRPr lang="en-NZ"/>
        </a:p>
      </dgm:t>
    </dgm:pt>
    <dgm:pt modelId="{8CDF46A3-EB9F-49F3-86A1-A71D93C7D676}" type="pres">
      <dgm:prSet presAssocID="{70B55839-F3AF-4D1E-A9A6-E99CA9B3704B}" presName="circleA" presStyleLbl="node1" presStyleIdx="2" presStyleCnt="3"/>
      <dgm:spPr/>
    </dgm:pt>
    <dgm:pt modelId="{09749F27-09DD-493C-A8F2-7904F623D4E1}" type="pres">
      <dgm:prSet presAssocID="{70B55839-F3AF-4D1E-A9A6-E99CA9B3704B}" presName="spaceA" presStyleCnt="0"/>
      <dgm:spPr/>
    </dgm:pt>
  </dgm:ptLst>
  <dgm:cxnLst>
    <dgm:cxn modelId="{76834581-511D-4173-B892-2B0B0AFC56E4}" type="presOf" srcId="{8EF1C6F2-6587-417B-8F5F-7E33844535DF}" destId="{51CA4210-E215-45D6-89E5-EEB3C6033DBF}" srcOrd="0" destOrd="0" presId="urn:microsoft.com/office/officeart/2005/8/layout/hProcess11"/>
    <dgm:cxn modelId="{12B4A3BA-4DED-4FE0-A06F-9FB1BA1E7C9B}" type="presOf" srcId="{FAD6987C-C3CF-44E1-B550-0651D2C2494E}" destId="{AA29AB85-9773-4694-8288-38938C7EE3C0}" srcOrd="0" destOrd="0" presId="urn:microsoft.com/office/officeart/2005/8/layout/hProcess11"/>
    <dgm:cxn modelId="{73FEB76F-ECB2-46F4-81A8-8EB9652CF9C6}" srcId="{823EDDDA-C1CB-4E07-9C1A-BBE56632ABEE}" destId="{8EF1C6F2-6587-417B-8F5F-7E33844535DF}" srcOrd="0" destOrd="0" parTransId="{747C415F-5710-49F2-A7D9-0FD10955FADE}" sibTransId="{DEEB7718-73A3-4C6C-BF02-C1C576958A0B}"/>
    <dgm:cxn modelId="{80AA1188-5EF2-47BD-BC8F-D2F2C67A1543}" srcId="{823EDDDA-C1CB-4E07-9C1A-BBE56632ABEE}" destId="{70B55839-F3AF-4D1E-A9A6-E99CA9B3704B}" srcOrd="2" destOrd="0" parTransId="{10DF8B08-1E42-4F01-9719-A045C6A319C8}" sibTransId="{8073A67C-8C5D-45AD-AEA0-385B71C9C61C}"/>
    <dgm:cxn modelId="{D359DC73-83B8-4515-A038-572A61F83500}" type="presOf" srcId="{70B55839-F3AF-4D1E-A9A6-E99CA9B3704B}" destId="{B4924177-5C70-4EE8-86EE-FE2985EA3A0B}" srcOrd="0" destOrd="0" presId="urn:microsoft.com/office/officeart/2005/8/layout/hProcess11"/>
    <dgm:cxn modelId="{BB2EE677-6E97-454E-94CA-7BFC886258BC}" srcId="{823EDDDA-C1CB-4E07-9C1A-BBE56632ABEE}" destId="{FAD6987C-C3CF-44E1-B550-0651D2C2494E}" srcOrd="1" destOrd="0" parTransId="{5367FC53-3DD3-495B-A424-4D2FA2A9DB33}" sibTransId="{479A64D8-52A5-4556-ABC6-99E20E1F535F}"/>
    <dgm:cxn modelId="{90765060-0CAF-4479-876A-11F93940CC5A}" type="presOf" srcId="{823EDDDA-C1CB-4E07-9C1A-BBE56632ABEE}" destId="{A0A1EC2B-E9F5-4842-A793-0973A91A4A6D}" srcOrd="0" destOrd="0" presId="urn:microsoft.com/office/officeart/2005/8/layout/hProcess11"/>
    <dgm:cxn modelId="{BE983EB3-DC6A-43C4-8D65-BA6E54583C30}" type="presParOf" srcId="{A0A1EC2B-E9F5-4842-A793-0973A91A4A6D}" destId="{FEAB2BA8-9281-459C-A10A-1D1C7CE7BEC4}" srcOrd="0" destOrd="0" presId="urn:microsoft.com/office/officeart/2005/8/layout/hProcess11"/>
    <dgm:cxn modelId="{DF469C5E-72EF-4B12-9A60-397FB23D94CF}" type="presParOf" srcId="{A0A1EC2B-E9F5-4842-A793-0973A91A4A6D}" destId="{7318CF94-D9CA-4382-B7A8-2A39467AD847}" srcOrd="1" destOrd="0" presId="urn:microsoft.com/office/officeart/2005/8/layout/hProcess11"/>
    <dgm:cxn modelId="{D59C2343-F2C6-4405-9A75-9F0A6E8B986A}" type="presParOf" srcId="{7318CF94-D9CA-4382-B7A8-2A39467AD847}" destId="{AAE44736-DB48-4A80-9A0E-1AF1AC7E2220}" srcOrd="0" destOrd="0" presId="urn:microsoft.com/office/officeart/2005/8/layout/hProcess11"/>
    <dgm:cxn modelId="{B0CCEDCF-9F03-4FE0-8FEE-E5308DE5BF67}" type="presParOf" srcId="{AAE44736-DB48-4A80-9A0E-1AF1AC7E2220}" destId="{51CA4210-E215-45D6-89E5-EEB3C6033DBF}" srcOrd="0" destOrd="0" presId="urn:microsoft.com/office/officeart/2005/8/layout/hProcess11"/>
    <dgm:cxn modelId="{4A68CDBB-3F5B-4413-A818-E00A68661F33}" type="presParOf" srcId="{AAE44736-DB48-4A80-9A0E-1AF1AC7E2220}" destId="{016E753E-A430-446B-B5E4-61D8E66DC139}" srcOrd="1" destOrd="0" presId="urn:microsoft.com/office/officeart/2005/8/layout/hProcess11"/>
    <dgm:cxn modelId="{FEFAF263-7FBF-47C9-A70B-724B936D68BD}" type="presParOf" srcId="{AAE44736-DB48-4A80-9A0E-1AF1AC7E2220}" destId="{6796B52E-FA0C-4A51-96FB-C43FD778ACFA}" srcOrd="2" destOrd="0" presId="urn:microsoft.com/office/officeart/2005/8/layout/hProcess11"/>
    <dgm:cxn modelId="{95073392-5D9D-4388-ABCD-7057BE43A167}" type="presParOf" srcId="{7318CF94-D9CA-4382-B7A8-2A39467AD847}" destId="{A5317CBD-1B46-4B6E-96F1-15485D935F1F}" srcOrd="1" destOrd="0" presId="urn:microsoft.com/office/officeart/2005/8/layout/hProcess11"/>
    <dgm:cxn modelId="{FA3032E6-4FBF-4796-87B7-A5371D65C9C0}" type="presParOf" srcId="{7318CF94-D9CA-4382-B7A8-2A39467AD847}" destId="{755710F8-E04D-4C38-B25B-EEE65515CC64}" srcOrd="2" destOrd="0" presId="urn:microsoft.com/office/officeart/2005/8/layout/hProcess11"/>
    <dgm:cxn modelId="{182046B9-5790-4EA9-A34F-2EF10F3AB45E}" type="presParOf" srcId="{755710F8-E04D-4C38-B25B-EEE65515CC64}" destId="{AA29AB85-9773-4694-8288-38938C7EE3C0}" srcOrd="0" destOrd="0" presId="urn:microsoft.com/office/officeart/2005/8/layout/hProcess11"/>
    <dgm:cxn modelId="{9CD15AE3-2DDC-4F37-8B33-D50136332C55}" type="presParOf" srcId="{755710F8-E04D-4C38-B25B-EEE65515CC64}" destId="{CF53848A-5409-4419-8035-29D66F6B7D0F}" srcOrd="1" destOrd="0" presId="urn:microsoft.com/office/officeart/2005/8/layout/hProcess11"/>
    <dgm:cxn modelId="{06CE3ABA-DFE7-4A75-8A56-00E4F54F9F78}" type="presParOf" srcId="{755710F8-E04D-4C38-B25B-EEE65515CC64}" destId="{A9161AEC-5CBC-4CB3-886D-49AACA30DA13}" srcOrd="2" destOrd="0" presId="urn:microsoft.com/office/officeart/2005/8/layout/hProcess11"/>
    <dgm:cxn modelId="{B7A0D49B-CF10-4E73-8253-AE238414B823}" type="presParOf" srcId="{7318CF94-D9CA-4382-B7A8-2A39467AD847}" destId="{A0D58F6B-CA07-4F57-B795-799171DFCEA0}" srcOrd="3" destOrd="0" presId="urn:microsoft.com/office/officeart/2005/8/layout/hProcess11"/>
    <dgm:cxn modelId="{6BB6D9C3-112C-4E3A-9F1F-2D24D2B33BA5}" type="presParOf" srcId="{7318CF94-D9CA-4382-B7A8-2A39467AD847}" destId="{098CB776-8B5D-415C-9FA5-670033CFAA72}" srcOrd="4" destOrd="0" presId="urn:microsoft.com/office/officeart/2005/8/layout/hProcess11"/>
    <dgm:cxn modelId="{3C4DCB58-3E21-4E63-8074-6F53E8CC45E7}" type="presParOf" srcId="{098CB776-8B5D-415C-9FA5-670033CFAA72}" destId="{B4924177-5C70-4EE8-86EE-FE2985EA3A0B}" srcOrd="0" destOrd="0" presId="urn:microsoft.com/office/officeart/2005/8/layout/hProcess11"/>
    <dgm:cxn modelId="{F00894CC-4867-4EC8-87C7-FE8C01702BA5}" type="presParOf" srcId="{098CB776-8B5D-415C-9FA5-670033CFAA72}" destId="{8CDF46A3-EB9F-49F3-86A1-A71D93C7D676}" srcOrd="1" destOrd="0" presId="urn:microsoft.com/office/officeart/2005/8/layout/hProcess11"/>
    <dgm:cxn modelId="{FF80906A-55A9-403C-85A6-42556BBA7E41}" type="presParOf" srcId="{098CB776-8B5D-415C-9FA5-670033CFAA72}" destId="{09749F27-09DD-493C-A8F2-7904F623D4E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B2BA8-9281-459C-A10A-1D1C7CE7BEC4}">
      <dsp:nvSpPr>
        <dsp:cNvPr id="0" name=""/>
        <dsp:cNvSpPr/>
      </dsp:nvSpPr>
      <dsp:spPr>
        <a:xfrm>
          <a:off x="0" y="1256436"/>
          <a:ext cx="10515600" cy="1675248"/>
        </a:xfrm>
        <a:prstGeom prst="notched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CA4210-E215-45D6-89E5-EEB3C6033DBF}">
      <dsp:nvSpPr>
        <dsp:cNvPr id="0" name=""/>
        <dsp:cNvSpPr/>
      </dsp:nvSpPr>
      <dsp:spPr>
        <a:xfrm>
          <a:off x="4621" y="0"/>
          <a:ext cx="3049934" cy="167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b" anchorCtr="0">
          <a:noAutofit/>
        </a:bodyPr>
        <a:lstStyle/>
        <a:p>
          <a:pPr lvl="0" algn="ctr" defTabSz="1377950">
            <a:lnSpc>
              <a:spcPct val="90000"/>
            </a:lnSpc>
            <a:spcBef>
              <a:spcPct val="0"/>
            </a:spcBef>
            <a:spcAft>
              <a:spcPct val="35000"/>
            </a:spcAft>
          </a:pPr>
          <a:r>
            <a:rPr lang="en-NZ" sz="3100" kern="1200" dirty="0" smtClean="0">
              <a:solidFill>
                <a:schemeClr val="bg1"/>
              </a:solidFill>
            </a:rPr>
            <a:t>What are petitions?</a:t>
          </a:r>
          <a:endParaRPr lang="en-NZ" sz="3100" kern="1200" dirty="0">
            <a:solidFill>
              <a:schemeClr val="bg1"/>
            </a:solidFill>
          </a:endParaRPr>
        </a:p>
      </dsp:txBody>
      <dsp:txXfrm>
        <a:off x="4621" y="0"/>
        <a:ext cx="3049934" cy="1675248"/>
      </dsp:txXfrm>
    </dsp:sp>
    <dsp:sp modelId="{016E753E-A430-446B-B5E4-61D8E66DC139}">
      <dsp:nvSpPr>
        <dsp:cNvPr id="0" name=""/>
        <dsp:cNvSpPr/>
      </dsp:nvSpPr>
      <dsp:spPr>
        <a:xfrm>
          <a:off x="1320182" y="1884654"/>
          <a:ext cx="418812" cy="418812"/>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29AB85-9773-4694-8288-38938C7EE3C0}">
      <dsp:nvSpPr>
        <dsp:cNvPr id="0" name=""/>
        <dsp:cNvSpPr/>
      </dsp:nvSpPr>
      <dsp:spPr>
        <a:xfrm>
          <a:off x="3457604" y="360044"/>
          <a:ext cx="3049934" cy="167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t" anchorCtr="0">
          <a:noAutofit/>
        </a:bodyPr>
        <a:lstStyle/>
        <a:p>
          <a:pPr lvl="0" algn="ctr" defTabSz="1377950">
            <a:lnSpc>
              <a:spcPct val="90000"/>
            </a:lnSpc>
            <a:spcBef>
              <a:spcPct val="0"/>
            </a:spcBef>
            <a:spcAft>
              <a:spcPct val="35000"/>
            </a:spcAft>
          </a:pPr>
          <a:r>
            <a:rPr lang="en-NZ" sz="3100" kern="1200" dirty="0" smtClean="0">
              <a:solidFill>
                <a:schemeClr val="bg1"/>
              </a:solidFill>
            </a:rPr>
            <a:t>How can I make a petition?</a:t>
          </a:r>
          <a:endParaRPr lang="en-NZ" sz="3100" kern="1200" dirty="0">
            <a:solidFill>
              <a:schemeClr val="bg1"/>
            </a:solidFill>
          </a:endParaRPr>
        </a:p>
      </dsp:txBody>
      <dsp:txXfrm>
        <a:off x="3457604" y="360044"/>
        <a:ext cx="3049934" cy="1675248"/>
      </dsp:txXfrm>
    </dsp:sp>
    <dsp:sp modelId="{CF53848A-5409-4419-8035-29D66F6B7D0F}">
      <dsp:nvSpPr>
        <dsp:cNvPr id="0" name=""/>
        <dsp:cNvSpPr/>
      </dsp:nvSpPr>
      <dsp:spPr>
        <a:xfrm>
          <a:off x="4522613" y="1884654"/>
          <a:ext cx="418812" cy="418812"/>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924177-5C70-4EE8-86EE-FE2985EA3A0B}">
      <dsp:nvSpPr>
        <dsp:cNvPr id="0" name=""/>
        <dsp:cNvSpPr/>
      </dsp:nvSpPr>
      <dsp:spPr>
        <a:xfrm>
          <a:off x="6409484" y="0"/>
          <a:ext cx="3049934" cy="167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b" anchorCtr="0">
          <a:noAutofit/>
        </a:bodyPr>
        <a:lstStyle/>
        <a:p>
          <a:pPr lvl="0" algn="ctr" defTabSz="1377950">
            <a:lnSpc>
              <a:spcPct val="90000"/>
            </a:lnSpc>
            <a:spcBef>
              <a:spcPct val="0"/>
            </a:spcBef>
            <a:spcAft>
              <a:spcPct val="35000"/>
            </a:spcAft>
          </a:pPr>
          <a:r>
            <a:rPr lang="en-NZ" sz="3100" kern="1200" dirty="0" smtClean="0">
              <a:solidFill>
                <a:schemeClr val="bg1"/>
              </a:solidFill>
            </a:rPr>
            <a:t>Q + A </a:t>
          </a:r>
          <a:endParaRPr lang="en-NZ" sz="3100" kern="1200" dirty="0">
            <a:solidFill>
              <a:schemeClr val="bg1"/>
            </a:solidFill>
          </a:endParaRPr>
        </a:p>
      </dsp:txBody>
      <dsp:txXfrm>
        <a:off x="6409484" y="0"/>
        <a:ext cx="3049934" cy="1675248"/>
      </dsp:txXfrm>
    </dsp:sp>
    <dsp:sp modelId="{8CDF46A3-EB9F-49F3-86A1-A71D93C7D676}">
      <dsp:nvSpPr>
        <dsp:cNvPr id="0" name=""/>
        <dsp:cNvSpPr/>
      </dsp:nvSpPr>
      <dsp:spPr>
        <a:xfrm>
          <a:off x="7725045" y="1884654"/>
          <a:ext cx="418812" cy="418812"/>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A3C346F3-65B1-43CD-90B3-76F882C5CD9E}" type="datetimeFigureOut">
              <a:rPr lang="en-NZ" smtClean="0"/>
              <a:t>11/12/2020</a:t>
            </a:fld>
            <a:endParaRPr lang="en-NZ"/>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0B6B553-92E4-4541-A5C4-325F5D05158F}" type="slidenum">
              <a:rPr lang="en-NZ" smtClean="0"/>
              <a:t>‹#›</a:t>
            </a:fld>
            <a:endParaRPr lang="en-NZ"/>
          </a:p>
        </p:txBody>
      </p:sp>
    </p:spTree>
    <p:extLst>
      <p:ext uri="{BB962C8B-B14F-4D97-AF65-F5344CB8AC3E}">
        <p14:creationId xmlns:p14="http://schemas.microsoft.com/office/powerpoint/2010/main" val="192813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171450" indent="-171450">
              <a:buFontTx/>
              <a:buChar char="-"/>
            </a:pPr>
            <a:endParaRPr lang="en-NZ" baseline="0" dirty="0" smtClean="0"/>
          </a:p>
        </p:txBody>
      </p:sp>
      <p:sp>
        <p:nvSpPr>
          <p:cNvPr id="4" name="Slide Number Placeholder 3"/>
          <p:cNvSpPr>
            <a:spLocks noGrp="1"/>
          </p:cNvSpPr>
          <p:nvPr>
            <p:ph type="sldNum" sz="quarter" idx="10"/>
          </p:nvPr>
        </p:nvSpPr>
        <p:spPr/>
        <p:txBody>
          <a:bodyPr/>
          <a:lstStyle/>
          <a:p>
            <a:fld id="{A0B6B553-92E4-4541-A5C4-325F5D05158F}" type="slidenum">
              <a:rPr lang="en-NZ" smtClean="0"/>
              <a:t>1</a:t>
            </a:fld>
            <a:endParaRPr lang="en-NZ" dirty="0"/>
          </a:p>
        </p:txBody>
      </p:sp>
    </p:spTree>
    <p:extLst>
      <p:ext uri="{BB962C8B-B14F-4D97-AF65-F5344CB8AC3E}">
        <p14:creationId xmlns:p14="http://schemas.microsoft.com/office/powerpoint/2010/main" val="230220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dirty="0" smtClean="0"/>
          </a:p>
        </p:txBody>
      </p:sp>
      <p:sp>
        <p:nvSpPr>
          <p:cNvPr id="4" name="Slide Number Placeholder 3"/>
          <p:cNvSpPr>
            <a:spLocks noGrp="1"/>
          </p:cNvSpPr>
          <p:nvPr>
            <p:ph type="sldNum" sz="quarter" idx="10"/>
          </p:nvPr>
        </p:nvSpPr>
        <p:spPr/>
        <p:txBody>
          <a:bodyPr/>
          <a:lstStyle/>
          <a:p>
            <a:fld id="{A0B6B553-92E4-4541-A5C4-325F5D05158F}" type="slidenum">
              <a:rPr lang="en-NZ" smtClean="0"/>
              <a:t>24</a:t>
            </a:fld>
            <a:endParaRPr lang="en-NZ" dirty="0"/>
          </a:p>
        </p:txBody>
      </p:sp>
    </p:spTree>
    <p:extLst>
      <p:ext uri="{BB962C8B-B14F-4D97-AF65-F5344CB8AC3E}">
        <p14:creationId xmlns:p14="http://schemas.microsoft.com/office/powerpoint/2010/main" val="69462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dirty="0" smtClean="0"/>
          </a:p>
        </p:txBody>
      </p:sp>
      <p:sp>
        <p:nvSpPr>
          <p:cNvPr id="4" name="Slide Number Placeholder 3"/>
          <p:cNvSpPr>
            <a:spLocks noGrp="1"/>
          </p:cNvSpPr>
          <p:nvPr>
            <p:ph type="sldNum" sz="quarter" idx="10"/>
          </p:nvPr>
        </p:nvSpPr>
        <p:spPr/>
        <p:txBody>
          <a:bodyPr/>
          <a:lstStyle/>
          <a:p>
            <a:fld id="{A0B6B553-92E4-4541-A5C4-325F5D05158F}" type="slidenum">
              <a:rPr lang="en-NZ" smtClean="0"/>
              <a:t>25</a:t>
            </a:fld>
            <a:endParaRPr lang="en-NZ" dirty="0"/>
          </a:p>
        </p:txBody>
      </p:sp>
    </p:spTree>
    <p:extLst>
      <p:ext uri="{BB962C8B-B14F-4D97-AF65-F5344CB8AC3E}">
        <p14:creationId xmlns:p14="http://schemas.microsoft.com/office/powerpoint/2010/main" val="1774397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0B6B553-92E4-4541-A5C4-325F5D05158F}" type="slidenum">
              <a:rPr lang="en-NZ" smtClean="0"/>
              <a:t>31</a:t>
            </a:fld>
            <a:endParaRPr lang="en-NZ" dirty="0"/>
          </a:p>
        </p:txBody>
      </p:sp>
    </p:spTree>
    <p:extLst>
      <p:ext uri="{BB962C8B-B14F-4D97-AF65-F5344CB8AC3E}">
        <p14:creationId xmlns:p14="http://schemas.microsoft.com/office/powerpoint/2010/main" val="475432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0B6B553-92E4-4541-A5C4-325F5D05158F}" type="slidenum">
              <a:rPr lang="en-NZ" smtClean="0"/>
              <a:t>32</a:t>
            </a:fld>
            <a:endParaRPr lang="en-NZ"/>
          </a:p>
        </p:txBody>
      </p:sp>
    </p:spTree>
    <p:extLst>
      <p:ext uri="{BB962C8B-B14F-4D97-AF65-F5344CB8AC3E}">
        <p14:creationId xmlns:p14="http://schemas.microsoft.com/office/powerpoint/2010/main" val="3850067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0B6B553-92E4-4541-A5C4-325F5D05158F}" type="slidenum">
              <a:rPr lang="en-NZ" smtClean="0"/>
              <a:t>34</a:t>
            </a:fld>
            <a:endParaRPr lang="en-NZ" dirty="0"/>
          </a:p>
        </p:txBody>
      </p:sp>
    </p:spTree>
    <p:extLst>
      <p:ext uri="{BB962C8B-B14F-4D97-AF65-F5344CB8AC3E}">
        <p14:creationId xmlns:p14="http://schemas.microsoft.com/office/powerpoint/2010/main" val="3833492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0" dirty="0" smtClean="0"/>
              <a:t>Select committee room layout if you are speaking</a:t>
            </a:r>
            <a:r>
              <a:rPr lang="en-US" b="0" baseline="0" dirty="0" smtClean="0"/>
              <a:t> to a select committee</a:t>
            </a:r>
            <a:endParaRPr lang="en-US" b="0" dirty="0" smtClean="0"/>
          </a:p>
        </p:txBody>
      </p:sp>
      <p:sp>
        <p:nvSpPr>
          <p:cNvPr id="4" name="Slide Number Placeholder 3"/>
          <p:cNvSpPr>
            <a:spLocks noGrp="1"/>
          </p:cNvSpPr>
          <p:nvPr>
            <p:ph type="sldNum" sz="quarter" idx="10"/>
          </p:nvPr>
        </p:nvSpPr>
        <p:spPr/>
        <p:txBody>
          <a:bodyPr/>
          <a:lstStyle/>
          <a:p>
            <a:fld id="{A0B6B553-92E4-4541-A5C4-325F5D05158F}" type="slidenum">
              <a:rPr lang="en-NZ" smtClean="0"/>
              <a:t>37</a:t>
            </a:fld>
            <a:endParaRPr lang="en-NZ" dirty="0"/>
          </a:p>
        </p:txBody>
      </p:sp>
    </p:spTree>
    <p:extLst>
      <p:ext uri="{BB962C8B-B14F-4D97-AF65-F5344CB8AC3E}">
        <p14:creationId xmlns:p14="http://schemas.microsoft.com/office/powerpoint/2010/main" val="3991918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dirty="0" smtClean="0"/>
          </a:p>
        </p:txBody>
      </p:sp>
      <p:sp>
        <p:nvSpPr>
          <p:cNvPr id="4" name="Slide Number Placeholder 3"/>
          <p:cNvSpPr>
            <a:spLocks noGrp="1"/>
          </p:cNvSpPr>
          <p:nvPr>
            <p:ph type="sldNum" sz="quarter" idx="10"/>
          </p:nvPr>
        </p:nvSpPr>
        <p:spPr/>
        <p:txBody>
          <a:bodyPr/>
          <a:lstStyle/>
          <a:p>
            <a:fld id="{A0B6B553-92E4-4541-A5C4-325F5D05158F}" type="slidenum">
              <a:rPr lang="en-NZ" smtClean="0"/>
              <a:t>41</a:t>
            </a:fld>
            <a:endParaRPr lang="en-NZ" dirty="0"/>
          </a:p>
        </p:txBody>
      </p:sp>
    </p:spTree>
    <p:extLst>
      <p:ext uri="{BB962C8B-B14F-4D97-AF65-F5344CB8AC3E}">
        <p14:creationId xmlns:p14="http://schemas.microsoft.com/office/powerpoint/2010/main" val="3756919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smtClean="0">
                <a:solidFill>
                  <a:schemeClr val="tx1"/>
                </a:solidFill>
                <a:effectLst/>
                <a:latin typeface="+mn-lt"/>
                <a:ea typeface="+mn-ea"/>
                <a:cs typeface="+mn-cs"/>
              </a:rPr>
              <a:t> </a:t>
            </a:r>
          </a:p>
          <a:p>
            <a:r>
              <a:rPr lang="en-NZ" sz="1200" kern="1200" dirty="0" smtClean="0">
                <a:solidFill>
                  <a:schemeClr val="tx1"/>
                </a:solidFill>
                <a:effectLst/>
                <a:latin typeface="+mn-lt"/>
                <a:ea typeface="+mn-ea"/>
                <a:cs typeface="+mn-cs"/>
              </a:rPr>
              <a:t>A group of students including some from Dunedin’s </a:t>
            </a:r>
            <a:r>
              <a:rPr lang="en-NZ" sz="1200" kern="1200" dirty="0" err="1" smtClean="0">
                <a:solidFill>
                  <a:schemeClr val="tx1"/>
                </a:solidFill>
                <a:effectLst/>
                <a:latin typeface="+mn-lt"/>
                <a:ea typeface="+mn-ea"/>
                <a:cs typeface="+mn-cs"/>
              </a:rPr>
              <a:t>Carisbrook</a:t>
            </a:r>
            <a:r>
              <a:rPr lang="en-NZ" sz="1200" kern="1200" dirty="0" smtClean="0">
                <a:solidFill>
                  <a:schemeClr val="tx1"/>
                </a:solidFill>
                <a:effectLst/>
                <a:latin typeface="+mn-lt"/>
                <a:ea typeface="+mn-ea"/>
                <a:cs typeface="+mn-cs"/>
              </a:rPr>
              <a:t> School travelled to Wellington to present their petition to ban single-use plastic bags. A lot of other groups also started petitions on this issue. Marsden College students presenting a petition on a 10c levy on plastic bags to Wellington MP Grant Robertson. Some of the </a:t>
            </a:r>
            <a:r>
              <a:rPr lang="en-NZ" sz="1200" kern="1200" dirty="0" err="1" smtClean="0">
                <a:solidFill>
                  <a:schemeClr val="tx1"/>
                </a:solidFill>
                <a:effectLst/>
                <a:latin typeface="+mn-lt"/>
                <a:ea typeface="+mn-ea"/>
                <a:cs typeface="+mn-cs"/>
              </a:rPr>
              <a:t>Carisbrook</a:t>
            </a:r>
            <a:r>
              <a:rPr lang="en-NZ" sz="1200" kern="1200" dirty="0" smtClean="0">
                <a:solidFill>
                  <a:schemeClr val="tx1"/>
                </a:solidFill>
                <a:effectLst/>
                <a:latin typeface="+mn-lt"/>
                <a:ea typeface="+mn-ea"/>
                <a:cs typeface="+mn-cs"/>
              </a:rPr>
              <a:t> students spoke to the Environment committee about their petition and why it was important to them. Kindergartners who made artwork to contribute to the plastic bag petition. When Greenpeace was invited to speak to the Environment Committee about the plastic bag petition, the art was hung in the select committee room as a backdrop.</a:t>
            </a:r>
          </a:p>
          <a:p>
            <a:endParaRPr lang="en-NZ" dirty="0"/>
          </a:p>
        </p:txBody>
      </p:sp>
      <p:sp>
        <p:nvSpPr>
          <p:cNvPr id="4" name="Slide Number Placeholder 3"/>
          <p:cNvSpPr>
            <a:spLocks noGrp="1"/>
          </p:cNvSpPr>
          <p:nvPr>
            <p:ph type="sldNum" sz="quarter" idx="10"/>
          </p:nvPr>
        </p:nvSpPr>
        <p:spPr/>
        <p:txBody>
          <a:bodyPr/>
          <a:lstStyle/>
          <a:p>
            <a:fld id="{A0B6B553-92E4-4541-A5C4-325F5D05158F}" type="slidenum">
              <a:rPr lang="en-NZ" smtClean="0"/>
              <a:t>42</a:t>
            </a:fld>
            <a:endParaRPr lang="en-NZ"/>
          </a:p>
        </p:txBody>
      </p:sp>
    </p:spTree>
    <p:extLst>
      <p:ext uri="{BB962C8B-B14F-4D97-AF65-F5344CB8AC3E}">
        <p14:creationId xmlns:p14="http://schemas.microsoft.com/office/powerpoint/2010/main" val="1201725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0B6B553-92E4-4541-A5C4-325F5D05158F}" type="slidenum">
              <a:rPr lang="en-NZ" smtClean="0"/>
              <a:t>43</a:t>
            </a:fld>
            <a:endParaRPr lang="en-NZ"/>
          </a:p>
        </p:txBody>
      </p:sp>
    </p:spTree>
    <p:extLst>
      <p:ext uri="{BB962C8B-B14F-4D97-AF65-F5344CB8AC3E}">
        <p14:creationId xmlns:p14="http://schemas.microsoft.com/office/powerpoint/2010/main" val="2484389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0B6B553-92E4-4541-A5C4-325F5D05158F}" type="slidenum">
              <a:rPr lang="en-NZ" smtClean="0"/>
              <a:t>44</a:t>
            </a:fld>
            <a:endParaRPr lang="en-NZ"/>
          </a:p>
        </p:txBody>
      </p:sp>
    </p:spTree>
    <p:extLst>
      <p:ext uri="{BB962C8B-B14F-4D97-AF65-F5344CB8AC3E}">
        <p14:creationId xmlns:p14="http://schemas.microsoft.com/office/powerpoint/2010/main" val="888823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dirty="0" smtClean="0"/>
          </a:p>
        </p:txBody>
      </p:sp>
      <p:sp>
        <p:nvSpPr>
          <p:cNvPr id="4" name="Slide Number Placeholder 3"/>
          <p:cNvSpPr>
            <a:spLocks noGrp="1"/>
          </p:cNvSpPr>
          <p:nvPr>
            <p:ph type="sldNum" sz="quarter" idx="10"/>
          </p:nvPr>
        </p:nvSpPr>
        <p:spPr/>
        <p:txBody>
          <a:bodyPr/>
          <a:lstStyle/>
          <a:p>
            <a:fld id="{A0B6B553-92E4-4541-A5C4-325F5D05158F}" type="slidenum">
              <a:rPr lang="en-NZ" smtClean="0"/>
              <a:t>2</a:t>
            </a:fld>
            <a:endParaRPr lang="en-NZ" dirty="0"/>
          </a:p>
        </p:txBody>
      </p:sp>
    </p:spTree>
    <p:extLst>
      <p:ext uri="{BB962C8B-B14F-4D97-AF65-F5344CB8AC3E}">
        <p14:creationId xmlns:p14="http://schemas.microsoft.com/office/powerpoint/2010/main" val="1049795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dirty="0" smtClean="0"/>
          </a:p>
        </p:txBody>
      </p:sp>
      <p:sp>
        <p:nvSpPr>
          <p:cNvPr id="4" name="Slide Number Placeholder 3"/>
          <p:cNvSpPr>
            <a:spLocks noGrp="1"/>
          </p:cNvSpPr>
          <p:nvPr>
            <p:ph type="sldNum" sz="quarter" idx="10"/>
          </p:nvPr>
        </p:nvSpPr>
        <p:spPr/>
        <p:txBody>
          <a:bodyPr/>
          <a:lstStyle/>
          <a:p>
            <a:fld id="{A0B6B553-92E4-4541-A5C4-325F5D05158F}" type="slidenum">
              <a:rPr lang="en-NZ" smtClean="0"/>
              <a:t>45</a:t>
            </a:fld>
            <a:endParaRPr lang="en-NZ"/>
          </a:p>
        </p:txBody>
      </p:sp>
    </p:spTree>
    <p:extLst>
      <p:ext uri="{BB962C8B-B14F-4D97-AF65-F5344CB8AC3E}">
        <p14:creationId xmlns:p14="http://schemas.microsoft.com/office/powerpoint/2010/main" val="3850735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r>
              <a:rPr lang="en-NZ" dirty="0" smtClean="0"/>
              <a:t>Remember</a:t>
            </a:r>
            <a:r>
              <a:rPr lang="en-NZ" baseline="0" dirty="0" smtClean="0"/>
              <a:t> to get in touch with the Office if you need help or want to know more</a:t>
            </a:r>
            <a:r>
              <a:rPr lang="en-NZ" baseline="0" smtClean="0"/>
              <a:t>. </a:t>
            </a:r>
            <a:endParaRPr lang="en-NZ" baseline="0" dirty="0" smtClean="0"/>
          </a:p>
          <a:p>
            <a:r>
              <a:rPr lang="en-NZ" baseline="0" dirty="0" smtClean="0"/>
              <a:t>Questions?</a:t>
            </a:r>
            <a:endParaRPr lang="en-NZ" dirty="0"/>
          </a:p>
        </p:txBody>
      </p:sp>
      <p:sp>
        <p:nvSpPr>
          <p:cNvPr id="4" name="Slide Number Placeholder 3"/>
          <p:cNvSpPr>
            <a:spLocks noGrp="1"/>
          </p:cNvSpPr>
          <p:nvPr>
            <p:ph type="sldNum" sz="quarter" idx="10"/>
          </p:nvPr>
        </p:nvSpPr>
        <p:spPr/>
        <p:txBody>
          <a:bodyPr/>
          <a:lstStyle/>
          <a:p>
            <a:fld id="{A0B6B553-92E4-4541-A5C4-325F5D05158F}" type="slidenum">
              <a:rPr lang="en-NZ" smtClean="0"/>
              <a:t>47</a:t>
            </a:fld>
            <a:endParaRPr lang="en-NZ"/>
          </a:p>
        </p:txBody>
      </p:sp>
    </p:spTree>
    <p:extLst>
      <p:ext uri="{BB962C8B-B14F-4D97-AF65-F5344CB8AC3E}">
        <p14:creationId xmlns:p14="http://schemas.microsoft.com/office/powerpoint/2010/main" val="309749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dirty="0" smtClean="0"/>
          </a:p>
        </p:txBody>
      </p:sp>
      <p:sp>
        <p:nvSpPr>
          <p:cNvPr id="4" name="Slide Number Placeholder 3"/>
          <p:cNvSpPr>
            <a:spLocks noGrp="1"/>
          </p:cNvSpPr>
          <p:nvPr>
            <p:ph type="sldNum" sz="quarter" idx="10"/>
          </p:nvPr>
        </p:nvSpPr>
        <p:spPr/>
        <p:txBody>
          <a:bodyPr/>
          <a:lstStyle/>
          <a:p>
            <a:fld id="{A0B6B553-92E4-4541-A5C4-325F5D05158F}" type="slidenum">
              <a:rPr lang="en-NZ" smtClean="0"/>
              <a:t>3</a:t>
            </a:fld>
            <a:endParaRPr lang="en-NZ" dirty="0"/>
          </a:p>
        </p:txBody>
      </p:sp>
    </p:spTree>
    <p:extLst>
      <p:ext uri="{BB962C8B-B14F-4D97-AF65-F5344CB8AC3E}">
        <p14:creationId xmlns:p14="http://schemas.microsoft.com/office/powerpoint/2010/main" val="3433162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dirty="0" smtClean="0"/>
          </a:p>
        </p:txBody>
      </p:sp>
      <p:sp>
        <p:nvSpPr>
          <p:cNvPr id="4" name="Slide Number Placeholder 3"/>
          <p:cNvSpPr>
            <a:spLocks noGrp="1"/>
          </p:cNvSpPr>
          <p:nvPr>
            <p:ph type="sldNum" sz="quarter" idx="10"/>
          </p:nvPr>
        </p:nvSpPr>
        <p:spPr/>
        <p:txBody>
          <a:bodyPr/>
          <a:lstStyle/>
          <a:p>
            <a:fld id="{A0B6B553-92E4-4541-A5C4-325F5D05158F}" type="slidenum">
              <a:rPr lang="en-NZ" smtClean="0"/>
              <a:t>4</a:t>
            </a:fld>
            <a:endParaRPr lang="en-NZ" dirty="0"/>
          </a:p>
        </p:txBody>
      </p:sp>
    </p:spTree>
    <p:extLst>
      <p:ext uri="{BB962C8B-B14F-4D97-AF65-F5344CB8AC3E}">
        <p14:creationId xmlns:p14="http://schemas.microsoft.com/office/powerpoint/2010/main" val="426295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0B6B553-92E4-4541-A5C4-325F5D05158F}" type="slidenum">
              <a:rPr lang="en-NZ" smtClean="0"/>
              <a:t>6</a:t>
            </a:fld>
            <a:endParaRPr lang="en-NZ" dirty="0"/>
          </a:p>
        </p:txBody>
      </p:sp>
    </p:spTree>
    <p:extLst>
      <p:ext uri="{BB962C8B-B14F-4D97-AF65-F5344CB8AC3E}">
        <p14:creationId xmlns:p14="http://schemas.microsoft.com/office/powerpoint/2010/main" val="3043200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dirty="0" smtClean="0"/>
          </a:p>
        </p:txBody>
      </p:sp>
      <p:sp>
        <p:nvSpPr>
          <p:cNvPr id="4" name="Slide Number Placeholder 3"/>
          <p:cNvSpPr>
            <a:spLocks noGrp="1"/>
          </p:cNvSpPr>
          <p:nvPr>
            <p:ph type="sldNum" sz="quarter" idx="10"/>
          </p:nvPr>
        </p:nvSpPr>
        <p:spPr/>
        <p:txBody>
          <a:bodyPr/>
          <a:lstStyle/>
          <a:p>
            <a:fld id="{A0B6B553-92E4-4541-A5C4-325F5D05158F}" type="slidenum">
              <a:rPr lang="en-NZ" smtClean="0"/>
              <a:t>8</a:t>
            </a:fld>
            <a:endParaRPr lang="en-NZ" dirty="0"/>
          </a:p>
        </p:txBody>
      </p:sp>
    </p:spTree>
    <p:extLst>
      <p:ext uri="{BB962C8B-B14F-4D97-AF65-F5344CB8AC3E}">
        <p14:creationId xmlns:p14="http://schemas.microsoft.com/office/powerpoint/2010/main" val="1109389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dirty="0" smtClean="0"/>
          </a:p>
        </p:txBody>
      </p:sp>
      <p:sp>
        <p:nvSpPr>
          <p:cNvPr id="4" name="Slide Number Placeholder 3"/>
          <p:cNvSpPr>
            <a:spLocks noGrp="1"/>
          </p:cNvSpPr>
          <p:nvPr>
            <p:ph type="sldNum" sz="quarter" idx="10"/>
          </p:nvPr>
        </p:nvSpPr>
        <p:spPr/>
        <p:txBody>
          <a:bodyPr/>
          <a:lstStyle/>
          <a:p>
            <a:fld id="{A0B6B553-92E4-4541-A5C4-325F5D05158F}" type="slidenum">
              <a:rPr lang="en-NZ" smtClean="0"/>
              <a:t>9</a:t>
            </a:fld>
            <a:endParaRPr lang="en-NZ" dirty="0"/>
          </a:p>
        </p:txBody>
      </p:sp>
    </p:spTree>
    <p:extLst>
      <p:ext uri="{BB962C8B-B14F-4D97-AF65-F5344CB8AC3E}">
        <p14:creationId xmlns:p14="http://schemas.microsoft.com/office/powerpoint/2010/main" val="2625900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0B6B553-92E4-4541-A5C4-325F5D05158F}" type="slidenum">
              <a:rPr lang="en-NZ" smtClean="0"/>
              <a:t>15</a:t>
            </a:fld>
            <a:endParaRPr lang="en-NZ"/>
          </a:p>
        </p:txBody>
      </p:sp>
    </p:spTree>
    <p:extLst>
      <p:ext uri="{BB962C8B-B14F-4D97-AF65-F5344CB8AC3E}">
        <p14:creationId xmlns:p14="http://schemas.microsoft.com/office/powerpoint/2010/main" val="3195628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b="0" dirty="0" smtClean="0"/>
          </a:p>
        </p:txBody>
      </p:sp>
      <p:sp>
        <p:nvSpPr>
          <p:cNvPr id="4" name="Slide Number Placeholder 3"/>
          <p:cNvSpPr>
            <a:spLocks noGrp="1"/>
          </p:cNvSpPr>
          <p:nvPr>
            <p:ph type="sldNum" sz="quarter" idx="10"/>
          </p:nvPr>
        </p:nvSpPr>
        <p:spPr/>
        <p:txBody>
          <a:bodyPr/>
          <a:lstStyle/>
          <a:p>
            <a:fld id="{A0B6B553-92E4-4541-A5C4-325F5D05158F}" type="slidenum">
              <a:rPr lang="en-NZ" smtClean="0"/>
              <a:t>16</a:t>
            </a:fld>
            <a:endParaRPr lang="en-NZ" dirty="0"/>
          </a:p>
        </p:txBody>
      </p:sp>
    </p:spTree>
    <p:extLst>
      <p:ext uri="{BB962C8B-B14F-4D97-AF65-F5344CB8AC3E}">
        <p14:creationId xmlns:p14="http://schemas.microsoft.com/office/powerpoint/2010/main" val="2289204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E60E7CCC-2F78-4804-9A97-9F0429E074B6}" type="datetimeFigureOut">
              <a:rPr lang="en-NZ" smtClean="0"/>
              <a:t>11/12/2020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FE014AF-B24F-4F4C-8A2E-B639093889A5}" type="slidenum">
              <a:rPr lang="en-NZ" smtClean="0"/>
              <a:t>‹#›</a:t>
            </a:fld>
            <a:endParaRPr lang="en-NZ"/>
          </a:p>
        </p:txBody>
      </p:sp>
    </p:spTree>
    <p:extLst>
      <p:ext uri="{BB962C8B-B14F-4D97-AF65-F5344CB8AC3E}">
        <p14:creationId xmlns:p14="http://schemas.microsoft.com/office/powerpoint/2010/main" val="243028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E60E7CCC-2F78-4804-9A97-9F0429E074B6}" type="datetimeFigureOut">
              <a:rPr lang="en-NZ" smtClean="0"/>
              <a:t>11/12/2020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FE014AF-B24F-4F4C-8A2E-B639093889A5}" type="slidenum">
              <a:rPr lang="en-NZ" smtClean="0"/>
              <a:t>‹#›</a:t>
            </a:fld>
            <a:endParaRPr lang="en-NZ"/>
          </a:p>
        </p:txBody>
      </p:sp>
    </p:spTree>
    <p:extLst>
      <p:ext uri="{BB962C8B-B14F-4D97-AF65-F5344CB8AC3E}">
        <p14:creationId xmlns:p14="http://schemas.microsoft.com/office/powerpoint/2010/main" val="20243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E60E7CCC-2F78-4804-9A97-9F0429E074B6}" type="datetimeFigureOut">
              <a:rPr lang="en-NZ" smtClean="0"/>
              <a:t>11/12/2020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FE014AF-B24F-4F4C-8A2E-B639093889A5}" type="slidenum">
              <a:rPr lang="en-NZ" smtClean="0"/>
              <a:t>‹#›</a:t>
            </a:fld>
            <a:endParaRPr lang="en-NZ"/>
          </a:p>
        </p:txBody>
      </p:sp>
    </p:spTree>
    <p:extLst>
      <p:ext uri="{BB962C8B-B14F-4D97-AF65-F5344CB8AC3E}">
        <p14:creationId xmlns:p14="http://schemas.microsoft.com/office/powerpoint/2010/main" val="254206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E60E7CCC-2F78-4804-9A97-9F0429E074B6}" type="datetimeFigureOut">
              <a:rPr lang="en-NZ" smtClean="0"/>
              <a:t>11/12/2020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FE014AF-B24F-4F4C-8A2E-B639093889A5}" type="slidenum">
              <a:rPr lang="en-NZ" smtClean="0"/>
              <a:t>‹#›</a:t>
            </a:fld>
            <a:endParaRPr lang="en-NZ"/>
          </a:p>
        </p:txBody>
      </p:sp>
    </p:spTree>
    <p:extLst>
      <p:ext uri="{BB962C8B-B14F-4D97-AF65-F5344CB8AC3E}">
        <p14:creationId xmlns:p14="http://schemas.microsoft.com/office/powerpoint/2010/main" val="108944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0E7CCC-2F78-4804-9A97-9F0429E074B6}" type="datetimeFigureOut">
              <a:rPr lang="en-NZ" smtClean="0"/>
              <a:t>11/12/2020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FE014AF-B24F-4F4C-8A2E-B639093889A5}" type="slidenum">
              <a:rPr lang="en-NZ" smtClean="0"/>
              <a:t>‹#›</a:t>
            </a:fld>
            <a:endParaRPr lang="en-NZ"/>
          </a:p>
        </p:txBody>
      </p:sp>
    </p:spTree>
    <p:extLst>
      <p:ext uri="{BB962C8B-B14F-4D97-AF65-F5344CB8AC3E}">
        <p14:creationId xmlns:p14="http://schemas.microsoft.com/office/powerpoint/2010/main" val="381470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E60E7CCC-2F78-4804-9A97-9F0429E074B6}" type="datetimeFigureOut">
              <a:rPr lang="en-NZ" smtClean="0"/>
              <a:t>11/12/2020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FE014AF-B24F-4F4C-8A2E-B639093889A5}" type="slidenum">
              <a:rPr lang="en-NZ" smtClean="0"/>
              <a:t>‹#›</a:t>
            </a:fld>
            <a:endParaRPr lang="en-NZ"/>
          </a:p>
        </p:txBody>
      </p:sp>
    </p:spTree>
    <p:extLst>
      <p:ext uri="{BB962C8B-B14F-4D97-AF65-F5344CB8AC3E}">
        <p14:creationId xmlns:p14="http://schemas.microsoft.com/office/powerpoint/2010/main" val="318814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E60E7CCC-2F78-4804-9A97-9F0429E074B6}" type="datetimeFigureOut">
              <a:rPr lang="en-NZ" smtClean="0"/>
              <a:t>11/12/2020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9FE014AF-B24F-4F4C-8A2E-B639093889A5}" type="slidenum">
              <a:rPr lang="en-NZ" smtClean="0"/>
              <a:t>‹#›</a:t>
            </a:fld>
            <a:endParaRPr lang="en-NZ"/>
          </a:p>
        </p:txBody>
      </p:sp>
    </p:spTree>
    <p:extLst>
      <p:ext uri="{BB962C8B-B14F-4D97-AF65-F5344CB8AC3E}">
        <p14:creationId xmlns:p14="http://schemas.microsoft.com/office/powerpoint/2010/main" val="163832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E60E7CCC-2F78-4804-9A97-9F0429E074B6}" type="datetimeFigureOut">
              <a:rPr lang="en-NZ" smtClean="0"/>
              <a:t>11/12/2020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9FE014AF-B24F-4F4C-8A2E-B639093889A5}" type="slidenum">
              <a:rPr lang="en-NZ" smtClean="0"/>
              <a:t>‹#›</a:t>
            </a:fld>
            <a:endParaRPr lang="en-NZ"/>
          </a:p>
        </p:txBody>
      </p:sp>
    </p:spTree>
    <p:extLst>
      <p:ext uri="{BB962C8B-B14F-4D97-AF65-F5344CB8AC3E}">
        <p14:creationId xmlns:p14="http://schemas.microsoft.com/office/powerpoint/2010/main" val="359106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0E7CCC-2F78-4804-9A97-9F0429E074B6}" type="datetimeFigureOut">
              <a:rPr lang="en-NZ" smtClean="0"/>
              <a:t>11/12/2020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9FE014AF-B24F-4F4C-8A2E-B639093889A5}" type="slidenum">
              <a:rPr lang="en-NZ" smtClean="0"/>
              <a:t>‹#›</a:t>
            </a:fld>
            <a:endParaRPr lang="en-NZ"/>
          </a:p>
        </p:txBody>
      </p:sp>
    </p:spTree>
    <p:extLst>
      <p:ext uri="{BB962C8B-B14F-4D97-AF65-F5344CB8AC3E}">
        <p14:creationId xmlns:p14="http://schemas.microsoft.com/office/powerpoint/2010/main" val="82934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0E7CCC-2F78-4804-9A97-9F0429E074B6}" type="datetimeFigureOut">
              <a:rPr lang="en-NZ" smtClean="0"/>
              <a:t>11/12/2020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FE014AF-B24F-4F4C-8A2E-B639093889A5}" type="slidenum">
              <a:rPr lang="en-NZ" smtClean="0"/>
              <a:t>‹#›</a:t>
            </a:fld>
            <a:endParaRPr lang="en-NZ"/>
          </a:p>
        </p:txBody>
      </p:sp>
    </p:spTree>
    <p:extLst>
      <p:ext uri="{BB962C8B-B14F-4D97-AF65-F5344CB8AC3E}">
        <p14:creationId xmlns:p14="http://schemas.microsoft.com/office/powerpoint/2010/main" val="395605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0E7CCC-2F78-4804-9A97-9F0429E074B6}" type="datetimeFigureOut">
              <a:rPr lang="en-NZ" smtClean="0"/>
              <a:t>11/12/2020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FE014AF-B24F-4F4C-8A2E-B639093889A5}" type="slidenum">
              <a:rPr lang="en-NZ" smtClean="0"/>
              <a:t>‹#›</a:t>
            </a:fld>
            <a:endParaRPr lang="en-NZ"/>
          </a:p>
        </p:txBody>
      </p:sp>
    </p:spTree>
    <p:extLst>
      <p:ext uri="{BB962C8B-B14F-4D97-AF65-F5344CB8AC3E}">
        <p14:creationId xmlns:p14="http://schemas.microsoft.com/office/powerpoint/2010/main" val="287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0E7CCC-2F78-4804-9A97-9F0429E074B6}" type="datetimeFigureOut">
              <a:rPr lang="en-NZ" smtClean="0"/>
              <a:t>11/12/2020</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E014AF-B24F-4F4C-8A2E-B639093889A5}" type="slidenum">
              <a:rPr lang="en-NZ" smtClean="0"/>
              <a:t>‹#›</a:t>
            </a:fld>
            <a:endParaRPr lang="en-NZ"/>
          </a:p>
        </p:txBody>
      </p:sp>
    </p:spTree>
    <p:extLst>
      <p:ext uri="{BB962C8B-B14F-4D97-AF65-F5344CB8AC3E}">
        <p14:creationId xmlns:p14="http://schemas.microsoft.com/office/powerpoint/2010/main" val="240611333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hyperlink" Target="mailto:petitions@parliament.govt.nz" TargetMode="External"/><Relationship Id="rId2" Type="http://schemas.openxmlformats.org/officeDocument/2006/relationships/hyperlink" Target="https://www.parliament.nz/en/pb/parliamentary-rules/standing-orders-2020-by-chapter/chapter-7-non-legislative-procedures/#_Toc51754764"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petitions@parliament.govt.nz"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0" y="0"/>
            <a:ext cx="12785848" cy="6922338"/>
          </a:xfrm>
          <a:prstGeom prst="rect">
            <a:avLst/>
          </a:prstGeom>
        </p:spPr>
      </p:pic>
    </p:spTree>
    <p:extLst>
      <p:ext uri="{BB962C8B-B14F-4D97-AF65-F5344CB8AC3E}">
        <p14:creationId xmlns:p14="http://schemas.microsoft.com/office/powerpoint/2010/main" val="11337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427"/>
          <a:stretch/>
        </p:blipFill>
        <p:spPr>
          <a:xfrm>
            <a:off x="839416" y="32893"/>
            <a:ext cx="10459144" cy="6664046"/>
          </a:xfrm>
          <a:prstGeom prst="rect">
            <a:avLst/>
          </a:prstGeom>
        </p:spPr>
      </p:pic>
    </p:spTree>
    <p:extLst>
      <p:ext uri="{BB962C8B-B14F-4D97-AF65-F5344CB8AC3E}">
        <p14:creationId xmlns:p14="http://schemas.microsoft.com/office/powerpoint/2010/main" val="31592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2479" y="0"/>
            <a:ext cx="11107042" cy="6858000"/>
          </a:xfrm>
          <a:prstGeom prst="rect">
            <a:avLst/>
          </a:prstGeom>
        </p:spPr>
      </p:pic>
    </p:spTree>
    <p:extLst>
      <p:ext uri="{BB962C8B-B14F-4D97-AF65-F5344CB8AC3E}">
        <p14:creationId xmlns:p14="http://schemas.microsoft.com/office/powerpoint/2010/main" val="427580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20091" y="0"/>
            <a:ext cx="9351818" cy="6858000"/>
          </a:xfrm>
          <a:prstGeom prst="rect">
            <a:avLst/>
          </a:prstGeom>
        </p:spPr>
      </p:pic>
    </p:spTree>
    <p:extLst>
      <p:ext uri="{BB962C8B-B14F-4D97-AF65-F5344CB8AC3E}">
        <p14:creationId xmlns:p14="http://schemas.microsoft.com/office/powerpoint/2010/main" val="396298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3993" y="0"/>
            <a:ext cx="10204014" cy="6858000"/>
          </a:xfrm>
          <a:prstGeom prst="rect">
            <a:avLst/>
          </a:prstGeom>
        </p:spPr>
      </p:pic>
    </p:spTree>
    <p:extLst>
      <p:ext uri="{BB962C8B-B14F-4D97-AF65-F5344CB8AC3E}">
        <p14:creationId xmlns:p14="http://schemas.microsoft.com/office/powerpoint/2010/main" val="130790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11949" y="0"/>
            <a:ext cx="6768101" cy="6858000"/>
          </a:xfrm>
          <a:prstGeom prst="rect">
            <a:avLst/>
          </a:prstGeom>
        </p:spPr>
      </p:pic>
      <p:sp>
        <p:nvSpPr>
          <p:cNvPr id="4" name="Title 1"/>
          <p:cNvSpPr txBox="1">
            <a:spLocks/>
          </p:cNvSpPr>
          <p:nvPr/>
        </p:nvSpPr>
        <p:spPr>
          <a:xfrm>
            <a:off x="8256240" y="5301208"/>
            <a:ext cx="4608512" cy="1008112"/>
          </a:xfrm>
          <a:prstGeom prst="rect">
            <a:avLst/>
          </a:prstGeom>
          <a:solidFill>
            <a:srgbClr val="F5BC11"/>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1600" dirty="0" smtClean="0">
                <a:latin typeface="Open Sans" panose="020B0606030504020204" pitchFamily="34" charset="0"/>
                <a:ea typeface="Open Sans" panose="020B0606030504020204" pitchFamily="34" charset="0"/>
                <a:cs typeface="Open Sans" panose="020B0606030504020204" pitchFamily="34" charset="0"/>
              </a:rPr>
              <a:t>Please note: This petitions progress </a:t>
            </a:r>
          </a:p>
          <a:p>
            <a:r>
              <a:rPr lang="en-NZ" sz="1600" dirty="0">
                <a:latin typeface="Open Sans" panose="020B0606030504020204" pitchFamily="34" charset="0"/>
                <a:ea typeface="Open Sans" panose="020B0606030504020204" pitchFamily="34" charset="0"/>
                <a:cs typeface="Open Sans" panose="020B0606030504020204" pitchFamily="34" charset="0"/>
              </a:rPr>
              <a:t>c</a:t>
            </a:r>
            <a:r>
              <a:rPr lang="en-NZ" sz="1600" dirty="0" smtClean="0">
                <a:latin typeface="Open Sans" panose="020B0606030504020204" pitchFamily="34" charset="0"/>
                <a:ea typeface="Open Sans" panose="020B0606030504020204" pitchFamily="34" charset="0"/>
                <a:cs typeface="Open Sans" panose="020B0606030504020204" pitchFamily="34" charset="0"/>
              </a:rPr>
              <a:t>hart may have been updated since</a:t>
            </a:r>
          </a:p>
          <a:p>
            <a:r>
              <a:rPr lang="en-NZ" sz="1600" dirty="0" smtClean="0">
                <a:latin typeface="Open Sans" panose="020B0606030504020204" pitchFamily="34" charset="0"/>
                <a:ea typeface="Open Sans" panose="020B0606030504020204" pitchFamily="34" charset="0"/>
                <a:cs typeface="Open Sans" panose="020B0606030504020204" pitchFamily="34" charset="0"/>
              </a:rPr>
              <a:t>this webinar was created. </a:t>
            </a:r>
            <a:endParaRPr lang="en-NZ"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707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73596" y="0"/>
            <a:ext cx="5644807" cy="6858000"/>
          </a:xfrm>
          <a:prstGeom prst="rect">
            <a:avLst/>
          </a:prstGeom>
        </p:spPr>
      </p:pic>
      <p:sp>
        <p:nvSpPr>
          <p:cNvPr id="3" name="Title 1"/>
          <p:cNvSpPr txBox="1">
            <a:spLocks/>
          </p:cNvSpPr>
          <p:nvPr/>
        </p:nvSpPr>
        <p:spPr>
          <a:xfrm>
            <a:off x="8184232" y="4797152"/>
            <a:ext cx="4608512" cy="1008112"/>
          </a:xfrm>
          <a:prstGeom prst="rect">
            <a:avLst/>
          </a:prstGeom>
          <a:solidFill>
            <a:srgbClr val="F5BC11"/>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1600" dirty="0" smtClean="0">
                <a:latin typeface="Open Sans" panose="020B0606030504020204" pitchFamily="34" charset="0"/>
                <a:ea typeface="Open Sans" panose="020B0606030504020204" pitchFamily="34" charset="0"/>
                <a:cs typeface="Open Sans" panose="020B0606030504020204" pitchFamily="34" charset="0"/>
              </a:rPr>
              <a:t>Please note: Our privacy statement</a:t>
            </a:r>
          </a:p>
          <a:p>
            <a:r>
              <a:rPr lang="en-NZ" sz="1600" dirty="0" smtClean="0">
                <a:latin typeface="Open Sans" panose="020B0606030504020204" pitchFamily="34" charset="0"/>
                <a:ea typeface="Open Sans" panose="020B0606030504020204" pitchFamily="34" charset="0"/>
                <a:cs typeface="Open Sans" panose="020B0606030504020204" pitchFamily="34" charset="0"/>
              </a:rPr>
              <a:t> may have been updated since this </a:t>
            </a:r>
          </a:p>
          <a:p>
            <a:r>
              <a:rPr lang="en-NZ" sz="1600" dirty="0" smtClean="0">
                <a:latin typeface="Open Sans" panose="020B0606030504020204" pitchFamily="34" charset="0"/>
                <a:ea typeface="Open Sans" panose="020B0606030504020204" pitchFamily="34" charset="0"/>
                <a:cs typeface="Open Sans" panose="020B0606030504020204" pitchFamily="34" charset="0"/>
              </a:rPr>
              <a:t>webinar was created.</a:t>
            </a:r>
            <a:endParaRPr lang="en-NZ"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8752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19336" y="2276872"/>
            <a:ext cx="11784632" cy="2554545"/>
          </a:xfrm>
          <a:prstGeom prst="rect">
            <a:avLst/>
          </a:prstGeom>
          <a:noFill/>
        </p:spPr>
        <p:txBody>
          <a:bodyPr wrap="square" rtlCol="0">
            <a:spAutoFit/>
          </a:bodyPr>
          <a:lstStyle/>
          <a:p>
            <a:pPr algn="ctr"/>
            <a:r>
              <a:rPr lang="en-NZ" sz="8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 want to create or lodge a petition! </a:t>
            </a:r>
            <a:endParaRPr lang="en-NZ" sz="8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3089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3476"/>
          <a:stretch/>
        </p:blipFill>
        <p:spPr>
          <a:xfrm>
            <a:off x="131394" y="1947179"/>
            <a:ext cx="5472608" cy="1367370"/>
          </a:xfrm>
          <a:prstGeom prst="rect">
            <a:avLst/>
          </a:prstGeom>
        </p:spPr>
      </p:pic>
      <p:pic>
        <p:nvPicPr>
          <p:cNvPr id="4" name="Picture 3"/>
          <p:cNvPicPr>
            <a:picLocks noChangeAspect="1"/>
          </p:cNvPicPr>
          <p:nvPr/>
        </p:nvPicPr>
        <p:blipFill rotWithShape="1">
          <a:blip r:embed="rId3"/>
          <a:srcRect b="32223"/>
          <a:stretch/>
        </p:blipFill>
        <p:spPr>
          <a:xfrm>
            <a:off x="6569895" y="1929358"/>
            <a:ext cx="5472608" cy="1389847"/>
          </a:xfrm>
          <a:prstGeom prst="rect">
            <a:avLst/>
          </a:prstGeom>
        </p:spPr>
      </p:pic>
      <p:pic>
        <p:nvPicPr>
          <p:cNvPr id="5" name="Picture 4"/>
          <p:cNvPicPr>
            <a:picLocks noChangeAspect="1"/>
          </p:cNvPicPr>
          <p:nvPr/>
        </p:nvPicPr>
        <p:blipFill rotWithShape="1">
          <a:blip r:embed="rId4"/>
          <a:srcRect b="52786"/>
          <a:stretch/>
        </p:blipFill>
        <p:spPr>
          <a:xfrm>
            <a:off x="6569895" y="4370167"/>
            <a:ext cx="5472608" cy="1369858"/>
          </a:xfrm>
          <a:prstGeom prst="rect">
            <a:avLst/>
          </a:prstGeom>
        </p:spPr>
      </p:pic>
      <p:pic>
        <p:nvPicPr>
          <p:cNvPr id="6" name="Picture 5"/>
          <p:cNvPicPr>
            <a:picLocks noChangeAspect="1"/>
          </p:cNvPicPr>
          <p:nvPr/>
        </p:nvPicPr>
        <p:blipFill rotWithShape="1">
          <a:blip r:embed="rId5"/>
          <a:srcRect l="508" r="1" b="55727"/>
          <a:stretch/>
        </p:blipFill>
        <p:spPr>
          <a:xfrm>
            <a:off x="131406" y="4358895"/>
            <a:ext cx="5472596" cy="1392402"/>
          </a:xfrm>
          <a:prstGeom prst="rect">
            <a:avLst/>
          </a:prstGeom>
        </p:spPr>
      </p:pic>
      <p:cxnSp>
        <p:nvCxnSpPr>
          <p:cNvPr id="8" name="Straight Arrow Connector 7"/>
          <p:cNvCxnSpPr/>
          <p:nvPr/>
        </p:nvCxnSpPr>
        <p:spPr>
          <a:xfrm flipV="1">
            <a:off x="5704349" y="2546467"/>
            <a:ext cx="783302" cy="907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9408368" y="3371292"/>
            <a:ext cx="0" cy="79208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a:off x="5707171" y="5171492"/>
            <a:ext cx="777658"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27" name="Title 1"/>
          <p:cNvSpPr txBox="1">
            <a:spLocks/>
          </p:cNvSpPr>
          <p:nvPr/>
        </p:nvSpPr>
        <p:spPr>
          <a:xfrm>
            <a:off x="2339069" y="332657"/>
            <a:ext cx="7513862" cy="893977"/>
          </a:xfrm>
          <a:prstGeom prst="rect">
            <a:avLst/>
          </a:prstGeom>
          <a:solidFill>
            <a:srgbClr val="1BCBA5"/>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5400" b="1" dirty="0" smtClean="0">
                <a:latin typeface="Open Sans" panose="020B0606030504020204" pitchFamily="34" charset="0"/>
                <a:ea typeface="Open Sans" panose="020B0606030504020204" pitchFamily="34" charset="0"/>
                <a:cs typeface="Open Sans" panose="020B0606030504020204" pitchFamily="34" charset="0"/>
              </a:rPr>
              <a:t>Progress of a petition</a:t>
            </a:r>
            <a:endParaRPr lang="en-NZ" sz="5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p:cNvSpPr txBox="1">
            <a:spLocks/>
          </p:cNvSpPr>
          <p:nvPr/>
        </p:nvSpPr>
        <p:spPr>
          <a:xfrm>
            <a:off x="2633358" y="5958084"/>
            <a:ext cx="6925284" cy="629152"/>
          </a:xfrm>
          <a:prstGeom prst="rect">
            <a:avLst/>
          </a:prstGeom>
          <a:solidFill>
            <a:srgbClr val="F5BC1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2000" dirty="0" smtClean="0">
                <a:latin typeface="Open Sans" panose="020B0606030504020204" pitchFamily="34" charset="0"/>
                <a:ea typeface="Open Sans" panose="020B0606030504020204" pitchFamily="34" charset="0"/>
                <a:cs typeface="Open Sans" panose="020B0606030504020204" pitchFamily="34" charset="0"/>
              </a:rPr>
              <a:t>Please note: This petitions progress chart may have been updated since this webinar was created. </a:t>
            </a:r>
            <a:endParaRPr lang="en-NZ"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191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833864" cy="831627"/>
          </a:xfrm>
          <a:solidFill>
            <a:srgbClr val="F5BC11"/>
          </a:solidFill>
        </p:spPr>
        <p:txBody>
          <a:bodyPr/>
          <a:lstStyle/>
          <a:p>
            <a:pPr algn="ctr"/>
            <a:r>
              <a:rPr lang="en-NZ" dirty="0" smtClean="0">
                <a:latin typeface="Open Sans" panose="020B0606030504020204" pitchFamily="34" charset="0"/>
                <a:ea typeface="Open Sans" panose="020B0606030504020204" pitchFamily="34" charset="0"/>
                <a:cs typeface="Open Sans" panose="020B0606030504020204" pitchFamily="34" charset="0"/>
              </a:rPr>
              <a:t>Tips for your petition</a:t>
            </a:r>
            <a:endParaRPr lang="en-NZ"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838200" y="1628800"/>
            <a:ext cx="10515600" cy="4764187"/>
          </a:xfrm>
        </p:spPr>
        <p:txBody>
          <a:bodyPr>
            <a:normAutofit fontScale="62500" lnSpcReduction="20000"/>
          </a:bodyPr>
          <a:lstStyle/>
          <a:p>
            <a:pPr marL="0" indent="0">
              <a:lnSpc>
                <a:spcPct val="120000"/>
              </a:lnSpc>
              <a:buNone/>
            </a:pPr>
            <a:r>
              <a:rPr lang="en-NZ" dirty="0">
                <a:latin typeface="Open Sans" panose="020B0606030504020204" pitchFamily="34" charset="0"/>
                <a:ea typeface="Open Sans" panose="020B0606030504020204" pitchFamily="34" charset="0"/>
                <a:cs typeface="Open Sans" panose="020B0606030504020204" pitchFamily="34" charset="0"/>
              </a:rPr>
              <a:t>Your petition must</a:t>
            </a:r>
            <a:r>
              <a:rPr lang="en-NZ" dirty="0" smtClean="0">
                <a:latin typeface="Open Sans" panose="020B0606030504020204" pitchFamily="34" charset="0"/>
                <a:ea typeface="Open Sans" panose="020B0606030504020204" pitchFamily="34" charset="0"/>
                <a:cs typeface="Open Sans" panose="020B0606030504020204" pitchFamily="34" charset="0"/>
              </a:rPr>
              <a:t>:</a:t>
            </a:r>
            <a:endParaRPr lang="en-NZ"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buClr>
                <a:srgbClr val="F5BC11"/>
              </a:buClr>
            </a:pPr>
            <a:r>
              <a:rPr lang="en-NZ" dirty="0">
                <a:latin typeface="Open Sans" panose="020B0606030504020204" pitchFamily="34" charset="0"/>
                <a:ea typeface="Open Sans" panose="020B0606030504020204" pitchFamily="34" charset="0"/>
                <a:cs typeface="Open Sans" panose="020B0606030504020204" pitchFamily="34" charset="0"/>
              </a:rPr>
              <a:t>be in English or Māori</a:t>
            </a:r>
          </a:p>
          <a:p>
            <a:pPr>
              <a:lnSpc>
                <a:spcPct val="120000"/>
              </a:lnSpc>
              <a:buClr>
                <a:srgbClr val="F5BC11"/>
              </a:buClr>
            </a:pPr>
            <a:r>
              <a:rPr lang="en-NZ" dirty="0">
                <a:latin typeface="Open Sans" panose="020B0606030504020204" pitchFamily="34" charset="0"/>
                <a:ea typeface="Open Sans" panose="020B0606030504020204" pitchFamily="34" charset="0"/>
                <a:cs typeface="Open Sans" panose="020B0606030504020204" pitchFamily="34" charset="0"/>
              </a:rPr>
              <a:t>use respectful and moderate language</a:t>
            </a:r>
          </a:p>
          <a:p>
            <a:pPr>
              <a:lnSpc>
                <a:spcPct val="120000"/>
              </a:lnSpc>
              <a:buClr>
                <a:srgbClr val="F5BC11"/>
              </a:buClr>
            </a:pPr>
            <a:r>
              <a:rPr lang="en-NZ" dirty="0">
                <a:latin typeface="Open Sans" panose="020B0606030504020204" pitchFamily="34" charset="0"/>
                <a:ea typeface="Open Sans" panose="020B0606030504020204" pitchFamily="34" charset="0"/>
                <a:cs typeface="Open Sans" panose="020B0606030504020204" pitchFamily="34" charset="0"/>
              </a:rPr>
              <a:t>ask the House of Representatives to take a defined action</a:t>
            </a:r>
          </a:p>
          <a:p>
            <a:pPr>
              <a:lnSpc>
                <a:spcPct val="120000"/>
              </a:lnSpc>
              <a:buClr>
                <a:srgbClr val="F5BC11"/>
              </a:buClr>
            </a:pPr>
            <a:r>
              <a:rPr lang="en-NZ" dirty="0">
                <a:latin typeface="Open Sans" panose="020B0606030504020204" pitchFamily="34" charset="0"/>
                <a:ea typeface="Open Sans" panose="020B0606030504020204" pitchFamily="34" charset="0"/>
                <a:cs typeface="Open Sans" panose="020B0606030504020204" pitchFamily="34" charset="0"/>
              </a:rPr>
              <a:t>not contain irrelevant statements</a:t>
            </a:r>
            <a:r>
              <a:rPr lang="en-NZ" dirty="0" smtClean="0">
                <a:latin typeface="Open Sans" panose="020B0606030504020204" pitchFamily="34" charset="0"/>
                <a:ea typeface="Open Sans" panose="020B0606030504020204" pitchFamily="34" charset="0"/>
                <a:cs typeface="Open Sans" panose="020B0606030504020204" pitchFamily="34" charset="0"/>
              </a:rPr>
              <a:t>.</a:t>
            </a:r>
          </a:p>
          <a:p>
            <a:pPr marL="0" indent="0">
              <a:lnSpc>
                <a:spcPct val="120000"/>
              </a:lnSpc>
              <a:buNone/>
            </a:pPr>
            <a:r>
              <a:rPr lang="en-NZ" dirty="0" smtClean="0">
                <a:latin typeface="Open Sans" panose="020B0606030504020204" pitchFamily="34" charset="0"/>
                <a:ea typeface="Open Sans" panose="020B0606030504020204" pitchFamily="34" charset="0"/>
                <a:cs typeface="Open Sans" panose="020B0606030504020204" pitchFamily="34" charset="0"/>
              </a:rPr>
              <a:t>Each </a:t>
            </a:r>
            <a:r>
              <a:rPr lang="en-NZ" dirty="0">
                <a:latin typeface="Open Sans" panose="020B0606030504020204" pitchFamily="34" charset="0"/>
                <a:ea typeface="Open Sans" panose="020B0606030504020204" pitchFamily="34" charset="0"/>
                <a:cs typeface="Open Sans" panose="020B0606030504020204" pitchFamily="34" charset="0"/>
              </a:rPr>
              <a:t>petition submitted to Parliament is checked by the Office of the Clerk to make sure it follows the rules of Parliament. We will contact you if any changes to your petition are suggested. Your petition will be published on the website once any changes have been agreed.</a:t>
            </a:r>
          </a:p>
          <a:p>
            <a:pPr marL="0" indent="0">
              <a:lnSpc>
                <a:spcPct val="120000"/>
              </a:lnSpc>
              <a:buNone/>
            </a:pPr>
            <a:r>
              <a:rPr lang="en-NZ" dirty="0" smtClean="0">
                <a:latin typeface="Open Sans" panose="020B0606030504020204" pitchFamily="34" charset="0"/>
                <a:ea typeface="Open Sans" panose="020B0606030504020204" pitchFamily="34" charset="0"/>
                <a:cs typeface="Open Sans" panose="020B0606030504020204" pitchFamily="34" charset="0"/>
              </a:rPr>
              <a:t>Parliament’s </a:t>
            </a:r>
            <a:r>
              <a:rPr lang="en-NZ" dirty="0">
                <a:latin typeface="Open Sans" panose="020B0606030504020204" pitchFamily="34" charset="0"/>
                <a:ea typeface="Open Sans" panose="020B0606030504020204" pitchFamily="34" charset="0"/>
                <a:cs typeface="Open Sans" panose="020B0606030504020204" pitchFamily="34" charset="0"/>
              </a:rPr>
              <a:t>rules about petitions are listed in </a:t>
            </a:r>
            <a:r>
              <a:rPr lang="en-NZ" b="1" dirty="0">
                <a:latin typeface="Open Sans" panose="020B0606030504020204" pitchFamily="34" charset="0"/>
                <a:ea typeface="Open Sans" panose="020B0606030504020204" pitchFamily="34" charset="0"/>
                <a:cs typeface="Open Sans" panose="020B0606030504020204" pitchFamily="34" charset="0"/>
                <a:hlinkClick r:id="rId2"/>
              </a:rPr>
              <a:t>Standing Orders </a:t>
            </a:r>
            <a:r>
              <a:rPr lang="en-NZ" b="1" dirty="0" smtClean="0">
                <a:latin typeface="Open Sans" panose="020B0606030504020204" pitchFamily="34" charset="0"/>
                <a:ea typeface="Open Sans" panose="020B0606030504020204" pitchFamily="34" charset="0"/>
                <a:cs typeface="Open Sans" panose="020B0606030504020204" pitchFamily="34" charset="0"/>
                <a:hlinkClick r:id="rId2"/>
              </a:rPr>
              <a:t>369 </a:t>
            </a:r>
            <a:r>
              <a:rPr lang="en-NZ" b="1" dirty="0">
                <a:latin typeface="Open Sans" panose="020B0606030504020204" pitchFamily="34" charset="0"/>
                <a:ea typeface="Open Sans" panose="020B0606030504020204" pitchFamily="34" charset="0"/>
                <a:cs typeface="Open Sans" panose="020B0606030504020204" pitchFamily="34" charset="0"/>
                <a:hlinkClick r:id="rId2"/>
              </a:rPr>
              <a:t>to </a:t>
            </a:r>
            <a:r>
              <a:rPr lang="en-NZ" b="1" dirty="0" smtClean="0">
                <a:latin typeface="Open Sans" panose="020B0606030504020204" pitchFamily="34" charset="0"/>
                <a:ea typeface="Open Sans" panose="020B0606030504020204" pitchFamily="34" charset="0"/>
                <a:cs typeface="Open Sans" panose="020B0606030504020204" pitchFamily="34" charset="0"/>
                <a:hlinkClick r:id="rId2"/>
              </a:rPr>
              <a:t>380</a:t>
            </a:r>
            <a:r>
              <a:rPr lang="en-NZ" dirty="0" smtClean="0">
                <a:latin typeface="Open Sans" panose="020B0606030504020204" pitchFamily="34" charset="0"/>
                <a:ea typeface="Open Sans" panose="020B0606030504020204" pitchFamily="34" charset="0"/>
                <a:cs typeface="Open Sans" panose="020B0606030504020204" pitchFamily="34" charset="0"/>
              </a:rPr>
              <a:t>.</a:t>
            </a:r>
            <a:endParaRPr lang="en-NZ"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r>
              <a:rPr lang="en-NZ" dirty="0">
                <a:latin typeface="Open Sans" panose="020B0606030504020204" pitchFamily="34" charset="0"/>
                <a:ea typeface="Open Sans" panose="020B0606030504020204" pitchFamily="34" charset="0"/>
                <a:cs typeface="Open Sans" panose="020B0606030504020204" pitchFamily="34" charset="0"/>
              </a:rPr>
              <a:t>The Office of the Clerk can help guide you through the petitioning process, including helping you with the wording of your petition.</a:t>
            </a:r>
          </a:p>
          <a:p>
            <a:pPr marL="0" indent="0">
              <a:lnSpc>
                <a:spcPct val="120000"/>
              </a:lnSpc>
              <a:buNone/>
            </a:pPr>
            <a:r>
              <a:rPr lang="en-NZ" dirty="0">
                <a:latin typeface="Open Sans" panose="020B0606030504020204" pitchFamily="34" charset="0"/>
                <a:ea typeface="Open Sans" panose="020B0606030504020204" pitchFamily="34" charset="0"/>
                <a:cs typeface="Open Sans" panose="020B0606030504020204" pitchFamily="34" charset="0"/>
              </a:rPr>
              <a:t>Contact the Office of the Clerk at </a:t>
            </a:r>
            <a:r>
              <a:rPr lang="en-NZ" b="1" dirty="0">
                <a:latin typeface="Open Sans" panose="020B0606030504020204" pitchFamily="34" charset="0"/>
                <a:ea typeface="Open Sans" panose="020B0606030504020204" pitchFamily="34" charset="0"/>
                <a:cs typeface="Open Sans" panose="020B0606030504020204" pitchFamily="34" charset="0"/>
                <a:hlinkClick r:id="rId3"/>
              </a:rPr>
              <a:t>petitions@parliament.govt.nz</a:t>
            </a:r>
            <a:r>
              <a:rPr lang="en-NZ" dirty="0">
                <a:latin typeface="Open Sans" panose="020B0606030504020204" pitchFamily="34" charset="0"/>
                <a:ea typeface="Open Sans" panose="020B0606030504020204" pitchFamily="34" charset="0"/>
                <a:cs typeface="Open Sans" panose="020B0606030504020204" pitchFamily="34" charset="0"/>
              </a:rPr>
              <a:t> or 04 817 6711.</a:t>
            </a:r>
          </a:p>
          <a:p>
            <a:endParaRPr lang="en-NZ" dirty="0"/>
          </a:p>
        </p:txBody>
      </p:sp>
    </p:spTree>
    <p:extLst>
      <p:ext uri="{BB962C8B-B14F-4D97-AF65-F5344CB8AC3E}">
        <p14:creationId xmlns:p14="http://schemas.microsoft.com/office/powerpoint/2010/main" val="23675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9416" y="1412776"/>
            <a:ext cx="10515600" cy="4968552"/>
          </a:xfrm>
        </p:spPr>
        <p:txBody>
          <a:bodyPr>
            <a:normAutofit fontScale="40000" lnSpcReduction="20000"/>
          </a:bodyPr>
          <a:lstStyle/>
          <a:p>
            <a:r>
              <a:rPr lang="en-NZ" b="1" dirty="0"/>
              <a:t>PETITIONS</a:t>
            </a:r>
          </a:p>
          <a:p>
            <a:r>
              <a:rPr lang="en-NZ" b="1" dirty="0"/>
              <a:t>369    Request to the House</a:t>
            </a:r>
          </a:p>
          <a:p>
            <a:r>
              <a:rPr lang="en-NZ" dirty="0"/>
              <a:t>A petition must be addressed to the House of Representatives and request that the House take some action in respect of the subject matter of the petition.</a:t>
            </a:r>
          </a:p>
          <a:p>
            <a:r>
              <a:rPr lang="en-NZ" b="1" dirty="0"/>
              <a:t>370    To be in English or Māori</a:t>
            </a:r>
          </a:p>
          <a:p>
            <a:r>
              <a:rPr lang="en-NZ" dirty="0"/>
              <a:t>A petition must be in English or in Māori.</a:t>
            </a:r>
          </a:p>
          <a:p>
            <a:r>
              <a:rPr lang="en-NZ" b="1" dirty="0"/>
              <a:t>371    Types of petition</a:t>
            </a:r>
          </a:p>
          <a:p>
            <a:r>
              <a:rPr lang="en-NZ" dirty="0"/>
              <a:t>(1)       A petition may be a paper petition, an electronic petition, or a hybrid petition.</a:t>
            </a:r>
          </a:p>
          <a:p>
            <a:r>
              <a:rPr lang="en-NZ" dirty="0"/>
              <a:t>(2)       A </a:t>
            </a:r>
            <a:r>
              <a:rPr lang="en-NZ" b="1" dirty="0"/>
              <a:t>paper petition</a:t>
            </a:r>
            <a:r>
              <a:rPr lang="en-NZ" dirty="0"/>
              <a:t> is a petition in hard-copy form.</a:t>
            </a:r>
          </a:p>
          <a:p>
            <a:r>
              <a:rPr lang="en-NZ" dirty="0"/>
              <a:t>(3)       An </a:t>
            </a:r>
            <a:r>
              <a:rPr lang="en-NZ" b="1" dirty="0"/>
              <a:t>electronic petition</a:t>
            </a:r>
            <a:r>
              <a:rPr lang="en-NZ" dirty="0"/>
              <a:t> is a petition that is hosted on the Parliament website and meets the requirements of that website.</a:t>
            </a:r>
          </a:p>
          <a:p>
            <a:r>
              <a:rPr lang="en-NZ" dirty="0"/>
              <a:t>(4)       A </a:t>
            </a:r>
            <a:r>
              <a:rPr lang="en-NZ" b="1" dirty="0"/>
              <a:t>hybrid petition</a:t>
            </a:r>
            <a:r>
              <a:rPr lang="en-NZ" dirty="0"/>
              <a:t> is a petition that is both a paper petition and an electronic petition, which complies with the requirements of both types of petition, and that—</a:t>
            </a:r>
          </a:p>
          <a:p>
            <a:r>
              <a:rPr lang="en-NZ" dirty="0"/>
              <a:t>(a)          has the same petitioner, request, and related information, as applicable, and</a:t>
            </a:r>
          </a:p>
          <a:p>
            <a:r>
              <a:rPr lang="en-NZ" dirty="0"/>
              <a:t>(b)          is presented as a single petition on the same day and by the same member.</a:t>
            </a:r>
          </a:p>
          <a:p>
            <a:r>
              <a:rPr lang="en-NZ" b="1" dirty="0"/>
              <a:t>372    Restrictions on petitions</a:t>
            </a:r>
          </a:p>
          <a:p>
            <a:r>
              <a:rPr lang="en-NZ" dirty="0"/>
              <a:t>(1)       A petition will not be accepted if the subject matter of the petition is—</a:t>
            </a:r>
          </a:p>
          <a:p>
            <a:r>
              <a:rPr lang="en-NZ" dirty="0"/>
              <a:t>(a)       currently before a court or tribunal (including proceedings that are about to be commenced, are ongoing, or are awaiting adjudication), or where a statutory appeal right remains available to the petitioner:</a:t>
            </a:r>
          </a:p>
          <a:p>
            <a:r>
              <a:rPr lang="en-NZ" dirty="0"/>
              <a:t>(b)       suppressed by an order of any New Zealand court:</a:t>
            </a:r>
          </a:p>
          <a:p>
            <a:r>
              <a:rPr lang="en-NZ" dirty="0"/>
              <a:t>(c)       within the jurisdiction of the Ombudsmen, and the matter has not been finally determined by the Ombudsmen:</a:t>
            </a:r>
          </a:p>
          <a:p>
            <a:r>
              <a:rPr lang="en-NZ" dirty="0"/>
              <a:t>(d)       substantially the same as an earlier petition that has been reported to the House, or referred to a Minister for response under Standing Order 380, during the current term of Parliament.</a:t>
            </a:r>
          </a:p>
          <a:p>
            <a:r>
              <a:rPr lang="en-NZ" dirty="0"/>
              <a:t>(2)       The Speaker, after consulting the Petitions Committee, may allow a petition to be accepted despite paragraph (1).</a:t>
            </a:r>
          </a:p>
          <a:p>
            <a:endParaRPr lang="en-NZ" dirty="0"/>
          </a:p>
        </p:txBody>
      </p:sp>
      <p:sp>
        <p:nvSpPr>
          <p:cNvPr id="6" name="Title 1"/>
          <p:cNvSpPr>
            <a:spLocks noGrp="1"/>
          </p:cNvSpPr>
          <p:nvPr>
            <p:ph type="title"/>
          </p:nvPr>
        </p:nvSpPr>
        <p:spPr>
          <a:xfrm>
            <a:off x="839416" y="404664"/>
            <a:ext cx="5833864" cy="831627"/>
          </a:xfrm>
          <a:solidFill>
            <a:srgbClr val="F5BC11"/>
          </a:solidFill>
        </p:spPr>
        <p:txBody>
          <a:bodyPr>
            <a:normAutofit fontScale="90000"/>
          </a:bodyPr>
          <a:lstStyle/>
          <a:p>
            <a:pPr algn="ctr"/>
            <a:r>
              <a:rPr lang="en-NZ" dirty="0" smtClean="0">
                <a:latin typeface="Open Sans" panose="020B0606030504020204" pitchFamily="34" charset="0"/>
                <a:ea typeface="Open Sans" panose="020B0606030504020204" pitchFamily="34" charset="0"/>
                <a:cs typeface="Open Sans" panose="020B0606030504020204" pitchFamily="34" charset="0"/>
              </a:rPr>
              <a:t>Standing Orders 2020</a:t>
            </a:r>
            <a:endParaRPr lang="en-NZ"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636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40224" y="836712"/>
            <a:ext cx="7202016" cy="399579"/>
          </a:xfrm>
        </p:spPr>
        <p:txBody>
          <a:bodyPr>
            <a:normAutofit fontScale="90000"/>
          </a:bodyPr>
          <a:lstStyle/>
          <a:p>
            <a:pPr algn="ctr"/>
            <a:r>
              <a:rPr lang="en-NZ"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What will we cover today?</a:t>
            </a:r>
            <a:r>
              <a:rPr lang="en-NZ" b="1"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NZ"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NZ"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12694654"/>
              </p:ext>
            </p:extLst>
          </p:nvPr>
        </p:nvGraphicFramePr>
        <p:xfrm>
          <a:off x="983432" y="2420888"/>
          <a:ext cx="10515600" cy="4188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p:cNvGrpSpPr/>
          <p:nvPr/>
        </p:nvGrpSpPr>
        <p:grpSpPr>
          <a:xfrm rot="16200000" flipH="1">
            <a:off x="6166134" y="-1712947"/>
            <a:ext cx="150196" cy="6336704"/>
            <a:chOff x="6734672" y="1230085"/>
            <a:chExt cx="288032" cy="1152128"/>
          </a:xfrm>
        </p:grpSpPr>
        <p:sp>
          <p:nvSpPr>
            <p:cNvPr id="7" name="Rectangle 6"/>
            <p:cNvSpPr/>
            <p:nvPr/>
          </p:nvSpPr>
          <p:spPr>
            <a:xfrm>
              <a:off x="6734672" y="1806149"/>
              <a:ext cx="288032" cy="288032"/>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 name="Rectangle 7"/>
            <p:cNvSpPr/>
            <p:nvPr/>
          </p:nvSpPr>
          <p:spPr>
            <a:xfrm>
              <a:off x="6734672" y="2094181"/>
              <a:ext cx="288032" cy="288032"/>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Rectangle 8"/>
            <p:cNvSpPr/>
            <p:nvPr/>
          </p:nvSpPr>
          <p:spPr>
            <a:xfrm>
              <a:off x="6734672" y="1518117"/>
              <a:ext cx="288032" cy="288032"/>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p:cNvSpPr/>
            <p:nvPr/>
          </p:nvSpPr>
          <p:spPr>
            <a:xfrm>
              <a:off x="6734672" y="1230085"/>
              <a:ext cx="288032" cy="288032"/>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spTree>
    <p:extLst>
      <p:ext uri="{BB962C8B-B14F-4D97-AF65-F5344CB8AC3E}">
        <p14:creationId xmlns:p14="http://schemas.microsoft.com/office/powerpoint/2010/main" val="3603064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8C5CC"/>
        </a:solidFill>
        <a:effectLst/>
      </p:bgPr>
    </p:bg>
    <p:spTree>
      <p:nvGrpSpPr>
        <p:cNvPr id="1" name=""/>
        <p:cNvGrpSpPr/>
        <p:nvPr/>
      </p:nvGrpSpPr>
      <p:grpSpPr>
        <a:xfrm>
          <a:off x="0" y="0"/>
          <a:ext cx="0" cy="0"/>
          <a:chOff x="0" y="0"/>
          <a:chExt cx="0" cy="0"/>
        </a:xfrm>
      </p:grpSpPr>
      <p:sp>
        <p:nvSpPr>
          <p:cNvPr id="4" name="TextBox 3"/>
          <p:cNvSpPr txBox="1"/>
          <p:nvPr/>
        </p:nvSpPr>
        <p:spPr>
          <a:xfrm>
            <a:off x="5303912" y="836712"/>
            <a:ext cx="6192688" cy="4524315"/>
          </a:xfrm>
          <a:prstGeom prst="rect">
            <a:avLst/>
          </a:prstGeom>
          <a:noFill/>
        </p:spPr>
        <p:txBody>
          <a:bodyPr wrap="square" rtlCol="0">
            <a:spAutoFit/>
          </a:bodyPr>
          <a:lstStyle/>
          <a:p>
            <a:pPr algn="ctr"/>
            <a:r>
              <a:rPr lang="en-NZ" sz="3600" b="1" dirty="0" smtClean="0">
                <a:latin typeface="Open Sans" panose="020B0606030504020204" pitchFamily="34" charset="0"/>
                <a:ea typeface="Open Sans" panose="020B0606030504020204" pitchFamily="34" charset="0"/>
                <a:cs typeface="Open Sans" panose="020B0606030504020204" pitchFamily="34" charset="0"/>
              </a:rPr>
              <a:t>Paper Petitions</a:t>
            </a:r>
          </a:p>
          <a:p>
            <a:pPr algn="ctr"/>
            <a:endParaRPr lang="en-NZ" sz="3600" dirty="0">
              <a:latin typeface="Open Sans" panose="020B0606030504020204" pitchFamily="34" charset="0"/>
              <a:ea typeface="Open Sans" panose="020B0606030504020204" pitchFamily="34" charset="0"/>
              <a:cs typeface="Open Sans" panose="020B0606030504020204" pitchFamily="34" charset="0"/>
            </a:endParaRPr>
          </a:p>
          <a:p>
            <a:r>
              <a:rPr lang="en-NZ" sz="2000" dirty="0">
                <a:latin typeface="Open Sans" panose="020B0606030504020204" pitchFamily="34" charset="0"/>
                <a:ea typeface="Open Sans" panose="020B0606030504020204" pitchFamily="34" charset="0"/>
                <a:cs typeface="Open Sans" panose="020B0606030504020204" pitchFamily="34" charset="0"/>
              </a:rPr>
              <a:t>Include a cover sheet with your name, address, and the request. </a:t>
            </a:r>
            <a:endParaRPr lang="en-NZ" sz="2000" dirty="0" smtClean="0">
              <a:latin typeface="Open Sans" panose="020B0606030504020204" pitchFamily="34" charset="0"/>
              <a:ea typeface="Open Sans" panose="020B0606030504020204" pitchFamily="34" charset="0"/>
              <a:cs typeface="Open Sans" panose="020B0606030504020204" pitchFamily="34" charset="0"/>
            </a:endParaRPr>
          </a:p>
          <a:p>
            <a:endParaRPr lang="en-NZ" sz="2000" dirty="0">
              <a:latin typeface="Open Sans" panose="020B0606030504020204" pitchFamily="34" charset="0"/>
              <a:ea typeface="Open Sans" panose="020B0606030504020204" pitchFamily="34" charset="0"/>
              <a:cs typeface="Open Sans" panose="020B0606030504020204" pitchFamily="34" charset="0"/>
            </a:endParaRPr>
          </a:p>
          <a:p>
            <a:r>
              <a:rPr lang="en-NZ" sz="2000" dirty="0">
                <a:latin typeface="Open Sans" panose="020B0606030504020204" pitchFamily="34" charset="0"/>
                <a:ea typeface="Open Sans" panose="020B0606030504020204" pitchFamily="34" charset="0"/>
                <a:cs typeface="Open Sans" panose="020B0606030504020204" pitchFamily="34" charset="0"/>
              </a:rPr>
              <a:t>If you choose to collect signatures, every page with signatures must have the full text of the request on it. This shows that people know what they are signing</a:t>
            </a:r>
            <a:r>
              <a:rPr lang="en-NZ" sz="2000" dirty="0" smtClean="0">
                <a:latin typeface="Open Sans" panose="020B0606030504020204" pitchFamily="34" charset="0"/>
                <a:ea typeface="Open Sans" panose="020B0606030504020204" pitchFamily="34" charset="0"/>
                <a:cs typeface="Open Sans" panose="020B0606030504020204" pitchFamily="34" charset="0"/>
              </a:rPr>
              <a:t>.</a:t>
            </a:r>
          </a:p>
          <a:p>
            <a:endParaRPr lang="en-NZ" sz="2000" dirty="0">
              <a:latin typeface="Open Sans" panose="020B0606030504020204" pitchFamily="34" charset="0"/>
              <a:ea typeface="Open Sans" panose="020B0606030504020204" pitchFamily="34" charset="0"/>
              <a:cs typeface="Open Sans" panose="020B0606030504020204" pitchFamily="34" charset="0"/>
            </a:endParaRPr>
          </a:p>
          <a:p>
            <a:r>
              <a:rPr lang="en-NZ" sz="2000" dirty="0">
                <a:latin typeface="Open Sans" panose="020B0606030504020204" pitchFamily="34" charset="0"/>
                <a:ea typeface="Open Sans" panose="020B0606030504020204" pitchFamily="34" charset="0"/>
                <a:cs typeface="Open Sans" panose="020B0606030504020204" pitchFamily="34" charset="0"/>
              </a:rPr>
              <a:t>Send to </a:t>
            </a:r>
            <a:r>
              <a:rPr lang="en-NZ" sz="2000" dirty="0" smtClean="0">
                <a:latin typeface="Open Sans" panose="020B0606030504020204" pitchFamily="34" charset="0"/>
                <a:ea typeface="Open Sans" panose="020B0606030504020204" pitchFamily="34" charset="0"/>
                <a:cs typeface="Open Sans" panose="020B0606030504020204" pitchFamily="34" charset="0"/>
                <a:hlinkClick r:id="rId2"/>
              </a:rPr>
              <a:t>petitions@parliament.govt.nz</a:t>
            </a:r>
            <a:r>
              <a:rPr lang="en-NZ" sz="2000" dirty="0" smtClean="0">
                <a:latin typeface="Open Sans" panose="020B0606030504020204" pitchFamily="34" charset="0"/>
                <a:ea typeface="Open Sans" panose="020B0606030504020204" pitchFamily="34" charset="0"/>
                <a:cs typeface="Open Sans" panose="020B0606030504020204" pitchFamily="34" charset="0"/>
              </a:rPr>
              <a:t> </a:t>
            </a:r>
            <a:endParaRPr lang="en-NZ" sz="2000" dirty="0">
              <a:latin typeface="Open Sans" panose="020B0606030504020204" pitchFamily="34" charset="0"/>
              <a:ea typeface="Open Sans" panose="020B0606030504020204" pitchFamily="34" charset="0"/>
              <a:cs typeface="Open Sans" panose="020B0606030504020204" pitchFamily="34" charset="0"/>
            </a:endParaRPr>
          </a:p>
          <a:p>
            <a:pPr algn="ctr"/>
            <a:endParaRPr lang="en-NZ" sz="3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6978">
            <a:off x="542491" y="300185"/>
            <a:ext cx="4464497" cy="6356232"/>
          </a:xfrm>
          <a:prstGeom prst="rect">
            <a:avLst/>
          </a:prstGeom>
        </p:spPr>
      </p:pic>
    </p:spTree>
    <p:extLst>
      <p:ext uri="{BB962C8B-B14F-4D97-AF65-F5344CB8AC3E}">
        <p14:creationId xmlns:p14="http://schemas.microsoft.com/office/powerpoint/2010/main" val="85289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2479" y="0"/>
            <a:ext cx="11107042" cy="6858000"/>
          </a:xfrm>
          <a:prstGeom prst="rect">
            <a:avLst/>
          </a:prstGeom>
        </p:spPr>
      </p:pic>
    </p:spTree>
    <p:extLst>
      <p:ext uri="{BB962C8B-B14F-4D97-AF65-F5344CB8AC3E}">
        <p14:creationId xmlns:p14="http://schemas.microsoft.com/office/powerpoint/2010/main" val="324522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20091" y="0"/>
            <a:ext cx="9351818" cy="6858000"/>
          </a:xfrm>
          <a:prstGeom prst="rect">
            <a:avLst/>
          </a:prstGeom>
        </p:spPr>
      </p:pic>
    </p:spTree>
    <p:extLst>
      <p:ext uri="{BB962C8B-B14F-4D97-AF65-F5344CB8AC3E}">
        <p14:creationId xmlns:p14="http://schemas.microsoft.com/office/powerpoint/2010/main" val="329976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6147" y="0"/>
            <a:ext cx="9599706" cy="6858000"/>
          </a:xfrm>
          <a:prstGeom prst="rect">
            <a:avLst/>
          </a:prstGeom>
        </p:spPr>
      </p:pic>
    </p:spTree>
    <p:extLst>
      <p:ext uri="{BB962C8B-B14F-4D97-AF65-F5344CB8AC3E}">
        <p14:creationId xmlns:p14="http://schemas.microsoft.com/office/powerpoint/2010/main" val="330939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65861" y="0"/>
            <a:ext cx="8460278" cy="6858000"/>
          </a:xfrm>
          <a:prstGeom prst="rect">
            <a:avLst/>
          </a:prstGeom>
        </p:spPr>
      </p:pic>
    </p:spTree>
    <p:extLst>
      <p:ext uri="{BB962C8B-B14F-4D97-AF65-F5344CB8AC3E}">
        <p14:creationId xmlns:p14="http://schemas.microsoft.com/office/powerpoint/2010/main" val="51044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0210" y="0"/>
            <a:ext cx="8751580" cy="6858000"/>
          </a:xfrm>
          <a:prstGeom prst="rect">
            <a:avLst/>
          </a:prstGeom>
        </p:spPr>
      </p:pic>
    </p:spTree>
    <p:extLst>
      <p:ext uri="{BB962C8B-B14F-4D97-AF65-F5344CB8AC3E}">
        <p14:creationId xmlns:p14="http://schemas.microsoft.com/office/powerpoint/2010/main" val="348304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63894" y="0"/>
            <a:ext cx="8064212" cy="6858000"/>
          </a:xfrm>
          <a:prstGeom prst="rect">
            <a:avLst/>
          </a:prstGeom>
        </p:spPr>
      </p:pic>
      <p:sp>
        <p:nvSpPr>
          <p:cNvPr id="3" name="Title 1"/>
          <p:cNvSpPr txBox="1">
            <a:spLocks/>
          </p:cNvSpPr>
          <p:nvPr/>
        </p:nvSpPr>
        <p:spPr>
          <a:xfrm>
            <a:off x="-672752" y="4221088"/>
            <a:ext cx="4968552" cy="1728192"/>
          </a:xfrm>
          <a:prstGeom prst="rect">
            <a:avLst/>
          </a:prstGeom>
          <a:solidFill>
            <a:srgbClr val="F5BC11"/>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1800" dirty="0" smtClean="0">
                <a:latin typeface="Open Sans" panose="020B0606030504020204" pitchFamily="34" charset="0"/>
                <a:ea typeface="Open Sans" panose="020B0606030504020204" pitchFamily="34" charset="0"/>
                <a:cs typeface="Open Sans" panose="020B0606030504020204" pitchFamily="34" charset="0"/>
              </a:rPr>
              <a:t>	Please note: Our privacy statement 	may have been updated since this 	webinar was created.</a:t>
            </a:r>
            <a:endParaRPr lang="en-NZ"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7851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72012" y="0"/>
            <a:ext cx="6447975" cy="6858000"/>
          </a:xfrm>
          <a:prstGeom prst="rect">
            <a:avLst/>
          </a:prstGeom>
        </p:spPr>
      </p:pic>
    </p:spTree>
    <p:extLst>
      <p:ext uri="{BB962C8B-B14F-4D97-AF65-F5344CB8AC3E}">
        <p14:creationId xmlns:p14="http://schemas.microsoft.com/office/powerpoint/2010/main" val="325023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3476"/>
          <a:stretch/>
        </p:blipFill>
        <p:spPr>
          <a:xfrm>
            <a:off x="131394" y="1947179"/>
            <a:ext cx="5472608" cy="1367370"/>
          </a:xfrm>
          <a:prstGeom prst="rect">
            <a:avLst/>
          </a:prstGeom>
        </p:spPr>
      </p:pic>
      <p:pic>
        <p:nvPicPr>
          <p:cNvPr id="4" name="Picture 3"/>
          <p:cNvPicPr>
            <a:picLocks noChangeAspect="1"/>
          </p:cNvPicPr>
          <p:nvPr/>
        </p:nvPicPr>
        <p:blipFill rotWithShape="1">
          <a:blip r:embed="rId3"/>
          <a:srcRect b="32223"/>
          <a:stretch/>
        </p:blipFill>
        <p:spPr>
          <a:xfrm>
            <a:off x="6569895" y="1929358"/>
            <a:ext cx="5472608" cy="1389847"/>
          </a:xfrm>
          <a:prstGeom prst="rect">
            <a:avLst/>
          </a:prstGeom>
        </p:spPr>
      </p:pic>
      <p:pic>
        <p:nvPicPr>
          <p:cNvPr id="5" name="Picture 4"/>
          <p:cNvPicPr>
            <a:picLocks noChangeAspect="1"/>
          </p:cNvPicPr>
          <p:nvPr/>
        </p:nvPicPr>
        <p:blipFill rotWithShape="1">
          <a:blip r:embed="rId4"/>
          <a:srcRect b="52786"/>
          <a:stretch/>
        </p:blipFill>
        <p:spPr>
          <a:xfrm>
            <a:off x="6569895" y="4370167"/>
            <a:ext cx="5472608" cy="1369858"/>
          </a:xfrm>
          <a:prstGeom prst="rect">
            <a:avLst/>
          </a:prstGeom>
        </p:spPr>
      </p:pic>
      <p:pic>
        <p:nvPicPr>
          <p:cNvPr id="6" name="Picture 5"/>
          <p:cNvPicPr>
            <a:picLocks noChangeAspect="1"/>
          </p:cNvPicPr>
          <p:nvPr/>
        </p:nvPicPr>
        <p:blipFill rotWithShape="1">
          <a:blip r:embed="rId5"/>
          <a:srcRect l="508" r="1" b="55727"/>
          <a:stretch/>
        </p:blipFill>
        <p:spPr>
          <a:xfrm>
            <a:off x="131406" y="4358895"/>
            <a:ext cx="5472596" cy="1392402"/>
          </a:xfrm>
          <a:prstGeom prst="rect">
            <a:avLst/>
          </a:prstGeom>
        </p:spPr>
      </p:pic>
      <p:cxnSp>
        <p:nvCxnSpPr>
          <p:cNvPr id="8" name="Straight Arrow Connector 7"/>
          <p:cNvCxnSpPr/>
          <p:nvPr/>
        </p:nvCxnSpPr>
        <p:spPr>
          <a:xfrm flipV="1">
            <a:off x="5704349" y="2546467"/>
            <a:ext cx="783302" cy="907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9408368" y="3371292"/>
            <a:ext cx="0" cy="79208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a:off x="5707171" y="5171492"/>
            <a:ext cx="777658"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27" name="Title 1"/>
          <p:cNvSpPr txBox="1">
            <a:spLocks/>
          </p:cNvSpPr>
          <p:nvPr/>
        </p:nvSpPr>
        <p:spPr>
          <a:xfrm>
            <a:off x="2339069" y="332657"/>
            <a:ext cx="7513862" cy="893977"/>
          </a:xfrm>
          <a:prstGeom prst="rect">
            <a:avLst/>
          </a:prstGeom>
          <a:solidFill>
            <a:srgbClr val="1BCBA5"/>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5400" b="1" dirty="0" smtClean="0">
                <a:latin typeface="Open Sans" panose="020B0606030504020204" pitchFamily="34" charset="0"/>
                <a:ea typeface="Open Sans" panose="020B0606030504020204" pitchFamily="34" charset="0"/>
                <a:cs typeface="Open Sans" panose="020B0606030504020204" pitchFamily="34" charset="0"/>
              </a:rPr>
              <a:t>Progress of a petition</a:t>
            </a:r>
            <a:endParaRPr lang="en-NZ" sz="5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8" name="Picture 27"/>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21527" y="2069139"/>
            <a:ext cx="1110281" cy="1110281"/>
          </a:xfrm>
          <a:prstGeom prst="rect">
            <a:avLst/>
          </a:prstGeom>
        </p:spPr>
      </p:pic>
      <p:sp>
        <p:nvSpPr>
          <p:cNvPr id="12" name="Title 1"/>
          <p:cNvSpPr txBox="1">
            <a:spLocks/>
          </p:cNvSpPr>
          <p:nvPr/>
        </p:nvSpPr>
        <p:spPr>
          <a:xfrm>
            <a:off x="2633358" y="5958084"/>
            <a:ext cx="6925284" cy="629152"/>
          </a:xfrm>
          <a:prstGeom prst="rect">
            <a:avLst/>
          </a:prstGeom>
          <a:solidFill>
            <a:srgbClr val="F5BC1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2000" dirty="0" smtClean="0">
                <a:latin typeface="Open Sans" panose="020B0606030504020204" pitchFamily="34" charset="0"/>
                <a:ea typeface="Open Sans" panose="020B0606030504020204" pitchFamily="34" charset="0"/>
                <a:cs typeface="Open Sans" panose="020B0606030504020204" pitchFamily="34" charset="0"/>
              </a:rPr>
              <a:t>Please note: This petitions progress chart may have been updated since this webinar was created. </a:t>
            </a:r>
            <a:endParaRPr lang="en-NZ"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3728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78058" y="0"/>
            <a:ext cx="6035883" cy="6858000"/>
          </a:xfrm>
          <a:prstGeom prst="rect">
            <a:avLst/>
          </a:prstGeom>
        </p:spPr>
      </p:pic>
    </p:spTree>
    <p:extLst>
      <p:ext uri="{BB962C8B-B14F-4D97-AF65-F5344CB8AC3E}">
        <p14:creationId xmlns:p14="http://schemas.microsoft.com/office/powerpoint/2010/main" val="376451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EBCC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368" y="1340768"/>
            <a:ext cx="11521280" cy="4752528"/>
          </a:xfrm>
        </p:spPr>
        <p:txBody>
          <a:bodyPr>
            <a:normAutofit/>
          </a:bodyPr>
          <a:lstStyle/>
          <a:p>
            <a:pPr algn="ctr"/>
            <a:r>
              <a:rPr lang="en-NZ" sz="6000" b="1" dirty="0" smtClean="0">
                <a:latin typeface="Open Sans" panose="020B0606030504020204" pitchFamily="34" charset="0"/>
                <a:ea typeface="Open Sans" panose="020B0606030504020204" pitchFamily="34" charset="0"/>
                <a:cs typeface="Open Sans" panose="020B0606030504020204" pitchFamily="34" charset="0"/>
              </a:rPr>
              <a:t>Have you created a petition before?</a:t>
            </a:r>
            <a:r>
              <a:rPr lang="en-NZ" b="1"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NZ"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NZ" dirty="0"/>
          </a:p>
        </p:txBody>
      </p:sp>
    </p:spTree>
    <p:extLst>
      <p:ext uri="{BB962C8B-B14F-4D97-AF65-F5344CB8AC3E}">
        <p14:creationId xmlns:p14="http://schemas.microsoft.com/office/powerpoint/2010/main" val="399417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2438" y="0"/>
            <a:ext cx="6107124" cy="6858000"/>
          </a:xfrm>
          <a:prstGeom prst="rect">
            <a:avLst/>
          </a:prstGeom>
        </p:spPr>
      </p:pic>
    </p:spTree>
    <p:extLst>
      <p:ext uri="{BB962C8B-B14F-4D97-AF65-F5344CB8AC3E}">
        <p14:creationId xmlns:p14="http://schemas.microsoft.com/office/powerpoint/2010/main" val="280136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68212" y="3717032"/>
            <a:ext cx="12014620" cy="3139321"/>
          </a:xfrm>
          <a:prstGeom prst="rect">
            <a:avLst/>
          </a:prstGeom>
          <a:noFill/>
        </p:spPr>
        <p:txBody>
          <a:bodyPr wrap="square" rtlCol="0">
            <a:spAutoFit/>
          </a:bodyPr>
          <a:lstStyle/>
          <a:p>
            <a:pPr marL="285750" indent="-285750">
              <a:buClr>
                <a:srgbClr val="D15A49"/>
              </a:buClr>
              <a:buFont typeface="Arial" panose="020B0604020202020204" pitchFamily="34" charset="0"/>
              <a:buChar char="•"/>
            </a:pPr>
            <a:r>
              <a:rPr lang="en-NZ" dirty="0" smtClean="0">
                <a:latin typeface="Open Sans" panose="020B0606030504020204" pitchFamily="34" charset="0"/>
                <a:ea typeface="Open Sans" panose="020B0606030504020204" pitchFamily="34" charset="0"/>
                <a:cs typeface="Open Sans" panose="020B0606030504020204" pitchFamily="34" charset="0"/>
              </a:rPr>
              <a:t>You </a:t>
            </a:r>
            <a:r>
              <a:rPr lang="en-NZ" dirty="0">
                <a:latin typeface="Open Sans" panose="020B0606030504020204" pitchFamily="34" charset="0"/>
                <a:ea typeface="Open Sans" panose="020B0606030504020204" pitchFamily="34" charset="0"/>
                <a:cs typeface="Open Sans" panose="020B0606030504020204" pitchFamily="34" charset="0"/>
              </a:rPr>
              <a:t>can ask a member of Parliament (MP) to present the petition to Parliament at any time during the petition process. </a:t>
            </a:r>
            <a:endParaRPr lang="en-NZ" dirty="0" smtClean="0">
              <a:latin typeface="Open Sans" panose="020B0606030504020204" pitchFamily="34" charset="0"/>
              <a:ea typeface="Open Sans" panose="020B0606030504020204" pitchFamily="34" charset="0"/>
              <a:cs typeface="Open Sans" panose="020B0606030504020204" pitchFamily="34" charset="0"/>
            </a:endParaRPr>
          </a:p>
          <a:p>
            <a:pPr>
              <a:buClr>
                <a:srgbClr val="D15A49"/>
              </a:buClr>
            </a:pPr>
            <a:endParaRPr lang="en-NZ"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D15A49"/>
              </a:buClr>
              <a:buFont typeface="Arial" panose="020B0604020202020204" pitchFamily="34" charset="0"/>
              <a:buChar char="•"/>
            </a:pPr>
            <a:r>
              <a:rPr lang="en-NZ" dirty="0" smtClean="0">
                <a:latin typeface="Open Sans" panose="020B0606030504020204" pitchFamily="34" charset="0"/>
                <a:ea typeface="Open Sans" panose="020B0606030504020204" pitchFamily="34" charset="0"/>
                <a:cs typeface="Open Sans" panose="020B0606030504020204" pitchFamily="34" charset="0"/>
              </a:rPr>
              <a:t>This </a:t>
            </a:r>
            <a:r>
              <a:rPr lang="en-NZ" dirty="0">
                <a:latin typeface="Open Sans" panose="020B0606030504020204" pitchFamily="34" charset="0"/>
                <a:ea typeface="Open Sans" panose="020B0606030504020204" pitchFamily="34" charset="0"/>
                <a:cs typeface="Open Sans" panose="020B0606030504020204" pitchFamily="34" charset="0"/>
              </a:rPr>
              <a:t>may be your local MP, but it does not have to be.  An MP can refuse to present a petition. Presenting a petition does not mean that the MP agrees with the request</a:t>
            </a:r>
            <a:r>
              <a:rPr lang="en-NZ" dirty="0" smtClean="0">
                <a:latin typeface="Open Sans" panose="020B0606030504020204" pitchFamily="34" charset="0"/>
                <a:ea typeface="Open Sans" panose="020B0606030504020204" pitchFamily="34" charset="0"/>
                <a:cs typeface="Open Sans" panose="020B0606030504020204" pitchFamily="34" charset="0"/>
              </a:rPr>
              <a:t>.</a:t>
            </a:r>
          </a:p>
          <a:p>
            <a:pPr marL="285750" indent="-285750">
              <a:buClr>
                <a:srgbClr val="D15A49"/>
              </a:buClr>
              <a:buFont typeface="Arial" panose="020B0604020202020204" pitchFamily="34" charset="0"/>
              <a:buChar char="•"/>
            </a:pPr>
            <a:endParaRPr lang="en-NZ"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D15A49"/>
              </a:buClr>
              <a:buFont typeface="Arial" panose="020B0604020202020204" pitchFamily="34" charset="0"/>
              <a:buChar char="•"/>
            </a:pPr>
            <a:r>
              <a:rPr lang="en-NZ" dirty="0">
                <a:latin typeface="Open Sans" panose="020B0606030504020204" pitchFamily="34" charset="0"/>
                <a:ea typeface="Open Sans" panose="020B0606030504020204" pitchFamily="34" charset="0"/>
                <a:cs typeface="Open Sans" panose="020B0606030504020204" pitchFamily="34" charset="0"/>
              </a:rPr>
              <a:t>A petition can only be presented to the House once it has closed for signatures and an MP has agreed to present the petition to the House of Representatives. </a:t>
            </a:r>
            <a:endParaRPr lang="en-NZ" dirty="0" smtClean="0">
              <a:latin typeface="Open Sans" panose="020B0606030504020204" pitchFamily="34" charset="0"/>
              <a:ea typeface="Open Sans" panose="020B0606030504020204" pitchFamily="34" charset="0"/>
              <a:cs typeface="Open Sans" panose="020B0606030504020204" pitchFamily="34" charset="0"/>
            </a:endParaRPr>
          </a:p>
          <a:p>
            <a:pPr>
              <a:buClr>
                <a:srgbClr val="D15A49"/>
              </a:buClr>
            </a:pPr>
            <a:endParaRPr lang="en-NZ"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D15A49"/>
              </a:buClr>
              <a:buFont typeface="Arial" panose="020B0604020202020204" pitchFamily="34" charset="0"/>
              <a:buChar char="•"/>
            </a:pPr>
            <a:r>
              <a:rPr lang="en-NZ" dirty="0" smtClean="0">
                <a:latin typeface="Open Sans" panose="020B0606030504020204" pitchFamily="34" charset="0"/>
                <a:ea typeface="Open Sans" panose="020B0606030504020204" pitchFamily="34" charset="0"/>
                <a:cs typeface="Open Sans" panose="020B0606030504020204" pitchFamily="34" charset="0"/>
              </a:rPr>
              <a:t>The </a:t>
            </a:r>
            <a:r>
              <a:rPr lang="en-NZ" dirty="0">
                <a:latin typeface="Open Sans" panose="020B0606030504020204" pitchFamily="34" charset="0"/>
                <a:ea typeface="Open Sans" panose="020B0606030504020204" pitchFamily="34" charset="0"/>
                <a:cs typeface="Open Sans" panose="020B0606030504020204" pitchFamily="34" charset="0"/>
              </a:rPr>
              <a:t>MP must notify the Office of the Clerk of their intention to present a petition, either in person or by official written notice</a:t>
            </a:r>
            <a:r>
              <a:rPr lang="en-NZ" dirty="0" smtClean="0">
                <a:latin typeface="Open Sans" panose="020B0606030504020204" pitchFamily="34" charset="0"/>
                <a:ea typeface="Open Sans" panose="020B0606030504020204" pitchFamily="34" charset="0"/>
                <a:cs typeface="Open Sans" panose="020B0606030504020204" pitchFamily="34" charset="0"/>
              </a:rPr>
              <a:t>.</a:t>
            </a:r>
            <a:endParaRPr lang="en-NZ"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rotWithShape="1">
          <a:blip r:embed="rId3"/>
          <a:srcRect b="28155"/>
          <a:stretch/>
        </p:blipFill>
        <p:spPr>
          <a:xfrm>
            <a:off x="-9168" y="0"/>
            <a:ext cx="12192000" cy="3573016"/>
          </a:xfrm>
          <a:prstGeom prst="rect">
            <a:avLst/>
          </a:prstGeom>
        </p:spPr>
      </p:pic>
    </p:spTree>
    <p:extLst>
      <p:ext uri="{BB962C8B-B14F-4D97-AF65-F5344CB8AC3E}">
        <p14:creationId xmlns:p14="http://schemas.microsoft.com/office/powerpoint/2010/main" val="1744520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468"/>
          <a:stretch/>
        </p:blipFill>
        <p:spPr>
          <a:xfrm>
            <a:off x="4456762" y="-103928"/>
            <a:ext cx="7735238" cy="495821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685" b="7777"/>
          <a:stretch/>
        </p:blipFill>
        <p:spPr>
          <a:xfrm>
            <a:off x="0" y="-1"/>
            <a:ext cx="4500385" cy="4854287"/>
          </a:xfrm>
          <a:prstGeom prst="rect">
            <a:avLst/>
          </a:prstGeom>
        </p:spPr>
      </p:pic>
      <p:sp>
        <p:nvSpPr>
          <p:cNvPr id="7" name="TextBox 6"/>
          <p:cNvSpPr txBox="1"/>
          <p:nvPr/>
        </p:nvSpPr>
        <p:spPr>
          <a:xfrm>
            <a:off x="119336" y="4952278"/>
            <a:ext cx="12000656" cy="2092881"/>
          </a:xfrm>
          <a:prstGeom prst="rect">
            <a:avLst/>
          </a:prstGeom>
          <a:noFill/>
        </p:spPr>
        <p:txBody>
          <a:bodyPr wrap="square" rtlCol="0">
            <a:spAutoFit/>
          </a:bodyPr>
          <a:lstStyle/>
          <a:p>
            <a:r>
              <a:rPr lang="en-NZ" sz="1600" dirty="0">
                <a:latin typeface="Open Sans" panose="020B0606030504020204" pitchFamily="34" charset="0"/>
                <a:ea typeface="Open Sans" panose="020B0606030504020204" pitchFamily="34" charset="0"/>
                <a:cs typeface="Open Sans" panose="020B0606030504020204" pitchFamily="34" charset="0"/>
              </a:rPr>
              <a:t>In 2017, the Speaker presented a petition to Parliament from then 13-year-old Nicole Thornton, who has Crohn’s disease.</a:t>
            </a:r>
          </a:p>
          <a:p>
            <a:r>
              <a:rPr lang="en-NZ" sz="1600" dirty="0" smtClean="0">
                <a:latin typeface="Open Sans" panose="020B0606030504020204" pitchFamily="34" charset="0"/>
                <a:ea typeface="Open Sans" panose="020B0606030504020204" pitchFamily="34" charset="0"/>
                <a:cs typeface="Open Sans" panose="020B0606030504020204" pitchFamily="34" charset="0"/>
              </a:rPr>
              <a:t>Her petition (signed by over 3200 people) </a:t>
            </a:r>
            <a:r>
              <a:rPr lang="en-NZ" sz="1600" dirty="0">
                <a:latin typeface="Open Sans" panose="020B0606030504020204" pitchFamily="34" charset="0"/>
                <a:ea typeface="Open Sans" panose="020B0606030504020204" pitchFamily="34" charset="0"/>
                <a:cs typeface="Open Sans" panose="020B0606030504020204" pitchFamily="34" charset="0"/>
              </a:rPr>
              <a:t>requested Parliament pass laws making employee toilets accessible to people with medical conditions requiring immediate toilet access </a:t>
            </a:r>
            <a:r>
              <a:rPr lang="en-NZ" sz="1600" dirty="0" smtClean="0">
                <a:latin typeface="Open Sans" panose="020B0606030504020204" pitchFamily="34" charset="0"/>
                <a:ea typeface="Open Sans" panose="020B0606030504020204" pitchFamily="34" charset="0"/>
                <a:cs typeface="Open Sans" panose="020B0606030504020204" pitchFamily="34" charset="0"/>
              </a:rPr>
              <a:t>if </a:t>
            </a:r>
            <a:r>
              <a:rPr lang="en-NZ" sz="1600" dirty="0">
                <a:latin typeface="Open Sans" panose="020B0606030504020204" pitchFamily="34" charset="0"/>
                <a:ea typeface="Open Sans" panose="020B0606030504020204" pitchFamily="34" charset="0"/>
                <a:cs typeface="Open Sans" panose="020B0606030504020204" pitchFamily="34" charset="0"/>
              </a:rPr>
              <a:t>public restrooms aren't available</a:t>
            </a:r>
            <a:r>
              <a:rPr lang="en-NZ" sz="1600" dirty="0" smtClean="0">
                <a:latin typeface="Open Sans" panose="020B0606030504020204" pitchFamily="34" charset="0"/>
                <a:ea typeface="Open Sans" panose="020B0606030504020204" pitchFamily="34" charset="0"/>
                <a:cs typeface="Open Sans" panose="020B0606030504020204" pitchFamily="34" charset="0"/>
              </a:rPr>
              <a:t>.</a:t>
            </a:r>
          </a:p>
          <a:p>
            <a:endParaRPr lang="en-NZ" sz="1600" dirty="0">
              <a:latin typeface="Open Sans" panose="020B0606030504020204" pitchFamily="34" charset="0"/>
              <a:ea typeface="Open Sans" panose="020B0606030504020204" pitchFamily="34" charset="0"/>
              <a:cs typeface="Open Sans" panose="020B0606030504020204" pitchFamily="34" charset="0"/>
            </a:endParaRPr>
          </a:p>
          <a:p>
            <a:r>
              <a:rPr lang="en-NZ" sz="1600" dirty="0" smtClean="0">
                <a:latin typeface="Open Sans" panose="020B0606030504020204" pitchFamily="34" charset="0"/>
                <a:ea typeface="Open Sans" panose="020B0606030504020204" pitchFamily="34" charset="0"/>
                <a:cs typeface="Open Sans" panose="020B0606030504020204" pitchFamily="34" charset="0"/>
              </a:rPr>
              <a:t>The Petition was considered </a:t>
            </a:r>
            <a:r>
              <a:rPr lang="en-NZ" sz="1600" dirty="0">
                <a:latin typeface="Open Sans" panose="020B0606030504020204" pitchFamily="34" charset="0"/>
                <a:ea typeface="Open Sans" panose="020B0606030504020204" pitchFamily="34" charset="0"/>
                <a:cs typeface="Open Sans" panose="020B0606030504020204" pitchFamily="34" charset="0"/>
              </a:rPr>
              <a:t>by the Health Committee. The committee then recommended the Government should investigate actions to improve toilet access, and consider raising awareness of the need for quick toilet access for some people.  </a:t>
            </a:r>
          </a:p>
          <a:p>
            <a:endParaRPr lang="en-NZ" dirty="0"/>
          </a:p>
        </p:txBody>
      </p:sp>
    </p:spTree>
    <p:extLst>
      <p:ext uri="{BB962C8B-B14F-4D97-AF65-F5344CB8AC3E}">
        <p14:creationId xmlns:p14="http://schemas.microsoft.com/office/powerpoint/2010/main" val="272887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3476"/>
          <a:stretch/>
        </p:blipFill>
        <p:spPr>
          <a:xfrm>
            <a:off x="131394" y="1947179"/>
            <a:ext cx="5472608" cy="1367370"/>
          </a:xfrm>
          <a:prstGeom prst="rect">
            <a:avLst/>
          </a:prstGeom>
        </p:spPr>
      </p:pic>
      <p:pic>
        <p:nvPicPr>
          <p:cNvPr id="4" name="Picture 3"/>
          <p:cNvPicPr>
            <a:picLocks noChangeAspect="1"/>
          </p:cNvPicPr>
          <p:nvPr/>
        </p:nvPicPr>
        <p:blipFill rotWithShape="1">
          <a:blip r:embed="rId3"/>
          <a:srcRect b="32223"/>
          <a:stretch/>
        </p:blipFill>
        <p:spPr>
          <a:xfrm>
            <a:off x="6569895" y="1929358"/>
            <a:ext cx="5472608" cy="1389847"/>
          </a:xfrm>
          <a:prstGeom prst="rect">
            <a:avLst/>
          </a:prstGeom>
        </p:spPr>
      </p:pic>
      <p:pic>
        <p:nvPicPr>
          <p:cNvPr id="5" name="Picture 4"/>
          <p:cNvPicPr>
            <a:picLocks noChangeAspect="1"/>
          </p:cNvPicPr>
          <p:nvPr/>
        </p:nvPicPr>
        <p:blipFill rotWithShape="1">
          <a:blip r:embed="rId4"/>
          <a:srcRect b="52786"/>
          <a:stretch/>
        </p:blipFill>
        <p:spPr>
          <a:xfrm>
            <a:off x="6569895" y="4370167"/>
            <a:ext cx="5472608" cy="1369858"/>
          </a:xfrm>
          <a:prstGeom prst="rect">
            <a:avLst/>
          </a:prstGeom>
        </p:spPr>
      </p:pic>
      <p:pic>
        <p:nvPicPr>
          <p:cNvPr id="6" name="Picture 5"/>
          <p:cNvPicPr>
            <a:picLocks noChangeAspect="1"/>
          </p:cNvPicPr>
          <p:nvPr/>
        </p:nvPicPr>
        <p:blipFill rotWithShape="1">
          <a:blip r:embed="rId5"/>
          <a:srcRect l="508" r="1" b="55727"/>
          <a:stretch/>
        </p:blipFill>
        <p:spPr>
          <a:xfrm>
            <a:off x="131406" y="4358895"/>
            <a:ext cx="5472596" cy="1392402"/>
          </a:xfrm>
          <a:prstGeom prst="rect">
            <a:avLst/>
          </a:prstGeom>
        </p:spPr>
      </p:pic>
      <p:cxnSp>
        <p:nvCxnSpPr>
          <p:cNvPr id="8" name="Straight Arrow Connector 7"/>
          <p:cNvCxnSpPr/>
          <p:nvPr/>
        </p:nvCxnSpPr>
        <p:spPr>
          <a:xfrm flipV="1">
            <a:off x="5704349" y="2546467"/>
            <a:ext cx="783302" cy="907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9408368" y="3371292"/>
            <a:ext cx="0" cy="79208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a:off x="5707171" y="5171492"/>
            <a:ext cx="777658"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27" name="Title 1"/>
          <p:cNvSpPr txBox="1">
            <a:spLocks/>
          </p:cNvSpPr>
          <p:nvPr/>
        </p:nvSpPr>
        <p:spPr>
          <a:xfrm>
            <a:off x="2339069" y="332657"/>
            <a:ext cx="7513862" cy="893977"/>
          </a:xfrm>
          <a:prstGeom prst="rect">
            <a:avLst/>
          </a:prstGeom>
          <a:solidFill>
            <a:srgbClr val="1BCBA5"/>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5400" b="1" dirty="0" smtClean="0">
                <a:latin typeface="Open Sans" panose="020B0606030504020204" pitchFamily="34" charset="0"/>
                <a:ea typeface="Open Sans" panose="020B0606030504020204" pitchFamily="34" charset="0"/>
                <a:cs typeface="Open Sans" panose="020B0606030504020204" pitchFamily="34" charset="0"/>
              </a:rPr>
              <a:t>Progress of a petition</a:t>
            </a:r>
            <a:endParaRPr lang="en-NZ" sz="5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8" name="Picture 27"/>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21527" y="2069139"/>
            <a:ext cx="1110281" cy="1110281"/>
          </a:xfrm>
          <a:prstGeom prst="rect">
            <a:avLst/>
          </a:prstGeom>
        </p:spPr>
      </p:pic>
      <p:pic>
        <p:nvPicPr>
          <p:cNvPr id="12" name="Picture 11"/>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903353" y="2077606"/>
            <a:ext cx="1110281" cy="1110281"/>
          </a:xfrm>
          <a:prstGeom prst="rect">
            <a:avLst/>
          </a:prstGeom>
        </p:spPr>
      </p:pic>
      <p:pic>
        <p:nvPicPr>
          <p:cNvPr id="13" name="Picture 12"/>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903352" y="4499955"/>
            <a:ext cx="1110281" cy="1110281"/>
          </a:xfrm>
          <a:prstGeom prst="rect">
            <a:avLst/>
          </a:prstGeom>
        </p:spPr>
      </p:pic>
      <p:sp>
        <p:nvSpPr>
          <p:cNvPr id="14" name="Title 1"/>
          <p:cNvSpPr txBox="1">
            <a:spLocks/>
          </p:cNvSpPr>
          <p:nvPr/>
        </p:nvSpPr>
        <p:spPr>
          <a:xfrm>
            <a:off x="2633358" y="5958084"/>
            <a:ext cx="6925284" cy="629152"/>
          </a:xfrm>
          <a:prstGeom prst="rect">
            <a:avLst/>
          </a:prstGeom>
          <a:solidFill>
            <a:srgbClr val="F5BC1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2000" dirty="0" smtClean="0">
                <a:latin typeface="Open Sans" panose="020B0606030504020204" pitchFamily="34" charset="0"/>
                <a:ea typeface="Open Sans" panose="020B0606030504020204" pitchFamily="34" charset="0"/>
                <a:cs typeface="Open Sans" panose="020B0606030504020204" pitchFamily="34" charset="0"/>
              </a:rPr>
              <a:t>Please note: This petitions progress chart may have been updated since this webinar was created. </a:t>
            </a:r>
            <a:endParaRPr lang="en-NZ"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1545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TextBox 31"/>
          <p:cNvSpPr txBox="1"/>
          <p:nvPr/>
        </p:nvSpPr>
        <p:spPr>
          <a:xfrm>
            <a:off x="4425671" y="476672"/>
            <a:ext cx="3340658" cy="430887"/>
          </a:xfrm>
          <a:prstGeom prst="rect">
            <a:avLst/>
          </a:prstGeom>
          <a:noFill/>
        </p:spPr>
        <p:txBody>
          <a:bodyPr wrap="none" lIns="0" tIns="0" rIns="0" bIns="0" rtlCol="0">
            <a:spAutoFit/>
          </a:bodyPr>
          <a:lstStyle/>
          <a:p>
            <a:pPr algn="ctr"/>
            <a:r>
              <a:rPr lang="en-NZ"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Select Committees</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098" y="3453390"/>
            <a:ext cx="1124128" cy="1124128"/>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6881" y="3457000"/>
            <a:ext cx="1124128" cy="1124128"/>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6551" y="1340588"/>
            <a:ext cx="1124128" cy="1124128"/>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3464" y="1282507"/>
            <a:ext cx="1235147" cy="12351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8611" y="1311423"/>
            <a:ext cx="1124128" cy="1124128"/>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336" y="1324376"/>
            <a:ext cx="1124128" cy="1124128"/>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04677" y="1340588"/>
            <a:ext cx="1124128" cy="1124128"/>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0444" y="1324376"/>
            <a:ext cx="1110098" cy="1124128"/>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14571" y="1332942"/>
            <a:ext cx="1124128" cy="1124128"/>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66879" y="1342111"/>
            <a:ext cx="1124128" cy="1124128"/>
          </a:xfrm>
          <a:prstGeom prst="rect">
            <a:avLst/>
          </a:prstGeom>
        </p:spPr>
      </p:pic>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75728" y="1312294"/>
            <a:ext cx="1124128" cy="1124128"/>
          </a:xfrm>
          <a:prstGeom prst="rect">
            <a:avLst/>
          </a:prstGeom>
        </p:spPr>
      </p:pic>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09812" y="1254730"/>
            <a:ext cx="1290700" cy="1290700"/>
          </a:xfrm>
          <a:prstGeom prst="rect">
            <a:avLst/>
          </a:prstGeom>
        </p:spPr>
      </p:pic>
      <p:grpSp>
        <p:nvGrpSpPr>
          <p:cNvPr id="45" name="Group 44"/>
          <p:cNvGrpSpPr/>
          <p:nvPr/>
        </p:nvGrpSpPr>
        <p:grpSpPr>
          <a:xfrm rot="16200000" flipH="1">
            <a:off x="6069878" y="-663479"/>
            <a:ext cx="45719" cy="3334133"/>
            <a:chOff x="6734672" y="1230085"/>
            <a:chExt cx="288032" cy="1152128"/>
          </a:xfrm>
        </p:grpSpPr>
        <p:sp>
          <p:nvSpPr>
            <p:cNvPr id="46" name="Rectangle 45"/>
            <p:cNvSpPr/>
            <p:nvPr/>
          </p:nvSpPr>
          <p:spPr>
            <a:xfrm>
              <a:off x="6734672" y="1806149"/>
              <a:ext cx="288032" cy="288032"/>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7" name="Rectangle 46"/>
            <p:cNvSpPr/>
            <p:nvPr/>
          </p:nvSpPr>
          <p:spPr>
            <a:xfrm>
              <a:off x="6734672" y="2094181"/>
              <a:ext cx="288032" cy="288032"/>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8" name="Rectangle 47"/>
            <p:cNvSpPr/>
            <p:nvPr/>
          </p:nvSpPr>
          <p:spPr>
            <a:xfrm>
              <a:off x="6734672" y="1518117"/>
              <a:ext cx="288032" cy="288032"/>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9" name="Rectangle 48"/>
            <p:cNvSpPr/>
            <p:nvPr/>
          </p:nvSpPr>
          <p:spPr>
            <a:xfrm>
              <a:off x="6734672" y="1230085"/>
              <a:ext cx="288032" cy="288032"/>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sp>
        <p:nvSpPr>
          <p:cNvPr id="54" name="TextBox 53"/>
          <p:cNvSpPr txBox="1"/>
          <p:nvPr/>
        </p:nvSpPr>
        <p:spPr>
          <a:xfrm>
            <a:off x="190666" y="5662790"/>
            <a:ext cx="11804141" cy="861774"/>
          </a:xfrm>
          <a:prstGeom prst="rect">
            <a:avLst/>
          </a:prstGeom>
          <a:noFill/>
        </p:spPr>
        <p:txBody>
          <a:bodyPr wrap="square" rtlCol="0">
            <a:spAutoFit/>
          </a:bodyPr>
          <a:lstStyle/>
          <a:p>
            <a:pPr algn="ctr"/>
            <a:r>
              <a:rPr lang="en-NZ" sz="2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There </a:t>
            </a:r>
            <a:r>
              <a:rPr lang="en-NZ"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are also five specialist </a:t>
            </a:r>
            <a:r>
              <a:rPr lang="en-NZ" sz="2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committees and ad-hoc committees can be created.  </a:t>
            </a:r>
          </a:p>
          <a:p>
            <a:pPr algn="ctr"/>
            <a:r>
              <a:rPr lang="en-NZ" sz="16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(Officers of Parliament, Privileges, Regulations Review, Standing Orders Committee, Business)</a:t>
            </a:r>
            <a:r>
              <a:rPr lang="en-NZ" sz="2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NZ"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NZ" sz="1000" dirty="0">
              <a:solidFill>
                <a:schemeClr val="bg1"/>
              </a:solidFill>
              <a:ea typeface="Open Sans Light" panose="020B0306030504020204" pitchFamily="34" charset="0"/>
              <a:cs typeface="Open Sans Light" panose="020B0306030504020204" pitchFamily="34" charset="0"/>
            </a:endParaRPr>
          </a:p>
        </p:txBody>
      </p:sp>
      <p:sp>
        <p:nvSpPr>
          <p:cNvPr id="2" name="TextBox 1"/>
          <p:cNvSpPr txBox="1"/>
          <p:nvPr/>
        </p:nvSpPr>
        <p:spPr>
          <a:xfrm>
            <a:off x="2564619" y="2517654"/>
            <a:ext cx="952112" cy="261610"/>
          </a:xfrm>
          <a:prstGeom prst="rect">
            <a:avLst/>
          </a:prstGeom>
          <a:noFill/>
        </p:spPr>
        <p:txBody>
          <a:bodyPr wrap="square" rtlCol="0">
            <a:spAutoFit/>
          </a:bodyPr>
          <a:lstStyle/>
          <a:p>
            <a:pPr algn="ctr"/>
            <a:r>
              <a:rPr lang="en-NZ" sz="11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Health</a:t>
            </a:r>
            <a:endParaRPr lang="en-NZ"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p:cNvSpPr txBox="1"/>
          <p:nvPr/>
        </p:nvSpPr>
        <p:spPr>
          <a:xfrm>
            <a:off x="8479437" y="2517654"/>
            <a:ext cx="952112" cy="430887"/>
          </a:xfrm>
          <a:prstGeom prst="rect">
            <a:avLst/>
          </a:prstGeom>
          <a:noFill/>
        </p:spPr>
        <p:txBody>
          <a:bodyPr wrap="square" rtlCol="0">
            <a:spAutoFit/>
          </a:bodyPr>
          <a:lstStyle/>
          <a:p>
            <a:pPr algn="ctr"/>
            <a:r>
              <a:rPr lang="en-NZ" sz="11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Māori Affairs</a:t>
            </a:r>
            <a:endParaRPr lang="en-NZ"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7263750" y="2548470"/>
            <a:ext cx="1025770" cy="769441"/>
          </a:xfrm>
          <a:prstGeom prst="rect">
            <a:avLst/>
          </a:prstGeom>
          <a:noFill/>
        </p:spPr>
        <p:txBody>
          <a:bodyPr wrap="square" rtlCol="0">
            <a:spAutoFit/>
          </a:bodyPr>
          <a:lstStyle/>
          <a:p>
            <a:pPr algn="ctr"/>
            <a:r>
              <a:rPr lang="en-NZ" sz="11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Social Services and Community</a:t>
            </a:r>
            <a:endParaRPr lang="en-NZ"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5990950" y="4654297"/>
            <a:ext cx="1315989" cy="600164"/>
          </a:xfrm>
          <a:prstGeom prst="rect">
            <a:avLst/>
          </a:prstGeom>
          <a:noFill/>
        </p:spPr>
        <p:txBody>
          <a:bodyPr wrap="square" rtlCol="0">
            <a:spAutoFit/>
          </a:bodyPr>
          <a:lstStyle/>
          <a:p>
            <a:pPr algn="ctr"/>
            <a:r>
              <a:rPr lang="en-NZ" sz="11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Governance and Administration</a:t>
            </a:r>
            <a:endParaRPr lang="en-NZ"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6046877" y="2518148"/>
            <a:ext cx="1164132" cy="769441"/>
          </a:xfrm>
          <a:prstGeom prst="rect">
            <a:avLst/>
          </a:prstGeom>
          <a:noFill/>
        </p:spPr>
        <p:txBody>
          <a:bodyPr wrap="square" rtlCol="0">
            <a:spAutoFit/>
          </a:bodyPr>
          <a:lstStyle/>
          <a:p>
            <a:pPr algn="ctr"/>
            <a:r>
              <a:rPr lang="en-NZ" sz="11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Economic Development, Science and Innovation</a:t>
            </a:r>
            <a:endParaRPr lang="en-NZ"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30304" y="2517654"/>
            <a:ext cx="1164132" cy="430887"/>
          </a:xfrm>
          <a:prstGeom prst="rect">
            <a:avLst/>
          </a:prstGeom>
          <a:noFill/>
        </p:spPr>
        <p:txBody>
          <a:bodyPr wrap="square" rtlCol="0">
            <a:spAutoFit/>
          </a:bodyPr>
          <a:lstStyle/>
          <a:p>
            <a:pPr algn="ctr"/>
            <a:r>
              <a:rPr lang="en-NZ" sz="11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Primary Production</a:t>
            </a:r>
            <a:endParaRPr lang="en-NZ"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3652815" y="2517654"/>
            <a:ext cx="1164132" cy="261610"/>
          </a:xfrm>
          <a:prstGeom prst="rect">
            <a:avLst/>
          </a:prstGeom>
          <a:noFill/>
        </p:spPr>
        <p:txBody>
          <a:bodyPr wrap="square" rtlCol="0">
            <a:spAutoFit/>
          </a:bodyPr>
          <a:lstStyle/>
          <a:p>
            <a:pPr algn="ctr"/>
            <a:r>
              <a:rPr lang="en-NZ" sz="11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t>
            </a:r>
            <a:endParaRPr lang="en-NZ"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56"/>
          <p:cNvSpPr txBox="1"/>
          <p:nvPr/>
        </p:nvSpPr>
        <p:spPr>
          <a:xfrm>
            <a:off x="1306839" y="2512253"/>
            <a:ext cx="1164132" cy="600164"/>
          </a:xfrm>
          <a:prstGeom prst="rect">
            <a:avLst/>
          </a:prstGeom>
          <a:noFill/>
        </p:spPr>
        <p:txBody>
          <a:bodyPr wrap="square" rtlCol="0">
            <a:spAutoFit/>
          </a:bodyPr>
          <a:lstStyle/>
          <a:p>
            <a:pPr algn="ctr"/>
            <a:r>
              <a:rPr lang="en-NZ" sz="11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Workforce</a:t>
            </a:r>
            <a:endParaRPr lang="en-NZ"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9565028" y="2518148"/>
            <a:ext cx="1144130" cy="769441"/>
          </a:xfrm>
          <a:prstGeom prst="rect">
            <a:avLst/>
          </a:prstGeom>
          <a:noFill/>
        </p:spPr>
        <p:txBody>
          <a:bodyPr wrap="square" rtlCol="0">
            <a:spAutoFit/>
          </a:bodyPr>
          <a:lstStyle/>
          <a:p>
            <a:pPr algn="ctr"/>
            <a:r>
              <a:rPr lang="en-NZ" sz="11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Foreign Affairs, Defence and Trade</a:t>
            </a:r>
            <a:endParaRPr lang="en-NZ"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10770381" y="2550725"/>
            <a:ext cx="1164132" cy="261610"/>
          </a:xfrm>
          <a:prstGeom prst="rect">
            <a:avLst/>
          </a:prstGeom>
          <a:noFill/>
        </p:spPr>
        <p:txBody>
          <a:bodyPr wrap="square" rtlCol="0">
            <a:spAutoFit/>
          </a:bodyPr>
          <a:lstStyle/>
          <a:p>
            <a:pPr algn="ctr"/>
            <a:r>
              <a:rPr lang="en-NZ" sz="11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Justice</a:t>
            </a:r>
            <a:endParaRPr lang="en-NZ"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p:cNvSpPr txBox="1"/>
          <p:nvPr/>
        </p:nvSpPr>
        <p:spPr>
          <a:xfrm>
            <a:off x="4837325" y="4654297"/>
            <a:ext cx="1164132" cy="430887"/>
          </a:xfrm>
          <a:prstGeom prst="rect">
            <a:avLst/>
          </a:prstGeom>
          <a:noFill/>
        </p:spPr>
        <p:txBody>
          <a:bodyPr wrap="square" rtlCol="0">
            <a:spAutoFit/>
          </a:bodyPr>
          <a:lstStyle/>
          <a:p>
            <a:pPr algn="ctr"/>
            <a:r>
              <a:rPr lang="en-NZ" sz="11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Finance and Expenditure</a:t>
            </a:r>
            <a:endParaRPr lang="en-NZ"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p:cNvSpPr txBox="1"/>
          <p:nvPr/>
        </p:nvSpPr>
        <p:spPr>
          <a:xfrm>
            <a:off x="4826795" y="2517654"/>
            <a:ext cx="1185193" cy="430887"/>
          </a:xfrm>
          <a:prstGeom prst="rect">
            <a:avLst/>
          </a:prstGeom>
          <a:noFill/>
        </p:spPr>
        <p:txBody>
          <a:bodyPr wrap="square" rtlCol="0">
            <a:spAutoFit/>
          </a:bodyPr>
          <a:lstStyle/>
          <a:p>
            <a:pPr algn="ctr"/>
            <a:r>
              <a:rPr lang="en-NZ" sz="11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Transport and Infrastructure</a:t>
            </a:r>
            <a:endParaRPr lang="en-NZ" sz="11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25851" y="3282760"/>
            <a:ext cx="1421557" cy="2013872"/>
          </a:xfrm>
          <a:prstGeom prst="rect">
            <a:avLst/>
          </a:prstGeom>
        </p:spPr>
      </p:pic>
    </p:spTree>
    <p:extLst>
      <p:ext uri="{BB962C8B-B14F-4D97-AF65-F5344CB8AC3E}">
        <p14:creationId xmlns:p14="http://schemas.microsoft.com/office/powerpoint/2010/main" val="1250495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250"/>
                                        <p:tgtEl>
                                          <p:spTgt spid="38"/>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250"/>
                                        <p:tgtEl>
                                          <p:spTgt spid="36"/>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250"/>
                                        <p:tgtEl>
                                          <p:spTgt spid="37"/>
                                        </p:tgtEl>
                                      </p:cBhvr>
                                    </p:animEffect>
                                  </p:childTnLst>
                                </p:cTn>
                              </p:par>
                            </p:childTnLst>
                          </p:cTn>
                        </p:par>
                        <p:par>
                          <p:cTn id="23" fill="hold">
                            <p:stCondLst>
                              <p:cond delay="1250"/>
                            </p:stCondLst>
                            <p:childTnLst>
                              <p:par>
                                <p:cTn id="24" presetID="10" presetClass="entr" presetSubtype="0"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250"/>
                                        <p:tgtEl>
                                          <p:spTgt spid="43"/>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childTnLst>
                          </p:cTn>
                        </p:par>
                        <p:par>
                          <p:cTn id="31" fill="hold">
                            <p:stCondLst>
                              <p:cond delay="1750"/>
                            </p:stCondLst>
                            <p:childTnLst>
                              <p:par>
                                <p:cTn id="32" presetID="10" presetClass="entr" presetSubtype="0"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250"/>
                                        <p:tgtEl>
                                          <p:spTgt spid="42"/>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250"/>
                                        <p:tgtEl>
                                          <p:spTgt spid="41"/>
                                        </p:tgtEl>
                                      </p:cBhvr>
                                    </p:animEffect>
                                  </p:childTnLst>
                                </p:cTn>
                              </p:par>
                            </p:childTnLst>
                          </p:cTn>
                        </p:par>
                        <p:par>
                          <p:cTn id="39" fill="hold">
                            <p:stCondLst>
                              <p:cond delay="2250"/>
                            </p:stCondLst>
                            <p:childTnLst>
                              <p:par>
                                <p:cTn id="40" presetID="10" presetClass="entr" presetSubtype="0" fill="hold"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250"/>
                                        <p:tgtEl>
                                          <p:spTgt spid="40"/>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250"/>
                                        <p:tgtEl>
                                          <p:spTgt spid="39"/>
                                        </p:tgtEl>
                                      </p:cBhvr>
                                    </p:animEffect>
                                  </p:childTnLst>
                                </p:cTn>
                              </p:par>
                            </p:childTnLst>
                          </p:cTn>
                        </p:par>
                        <p:par>
                          <p:cTn id="47" fill="hold">
                            <p:stCondLst>
                              <p:cond delay="2750"/>
                            </p:stCondLst>
                            <p:childTnLst>
                              <p:par>
                                <p:cTn id="48" presetID="10" presetClass="entr" presetSubtype="0"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50"/>
                                        <p:tgtEl>
                                          <p:spTgt spid="35"/>
                                        </p:tgtEl>
                                      </p:cBhvr>
                                    </p:animEffect>
                                  </p:childTnLst>
                                </p:cTn>
                              </p:par>
                            </p:childTnLst>
                          </p:cTn>
                        </p:par>
                        <p:par>
                          <p:cTn id="51" fill="hold">
                            <p:stCondLst>
                              <p:cond delay="3000"/>
                            </p:stCondLst>
                            <p:childTnLst>
                              <p:par>
                                <p:cTn id="52" presetID="10" presetClass="entr" presetSubtype="0"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250"/>
                                        <p:tgtEl>
                                          <p:spTgt spid="33"/>
                                        </p:tgtEl>
                                      </p:cBhvr>
                                    </p:animEffect>
                                  </p:childTnLst>
                                </p:cTn>
                              </p:par>
                            </p:childTnLst>
                          </p:cTn>
                        </p:par>
                        <p:par>
                          <p:cTn id="55" fill="hold">
                            <p:stCondLst>
                              <p:cond delay="3250"/>
                            </p:stCondLst>
                            <p:childTnLst>
                              <p:par>
                                <p:cTn id="56" presetID="10" presetClass="entr" presetSubtype="0"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25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250"/>
                                        <p:tgtEl>
                                          <p:spTgt spid="45"/>
                                        </p:tgtEl>
                                      </p:cBhvr>
                                    </p:animEffect>
                                    <p:set>
                                      <p:cBhvr>
                                        <p:cTn id="63" dur="1" fill="hold">
                                          <p:stCondLst>
                                            <p:cond delay="249"/>
                                          </p:stCondLst>
                                        </p:cTn>
                                        <p:tgtEl>
                                          <p:spTgt spid="45"/>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50"/>
                                        <p:tgtEl>
                                          <p:spTgt spid="32"/>
                                        </p:tgtEl>
                                      </p:cBhvr>
                                    </p:animEffect>
                                    <p:set>
                                      <p:cBhvr>
                                        <p:cTn id="66" dur="1" fill="hold">
                                          <p:stCondLst>
                                            <p:cond delay="249"/>
                                          </p:stCondLst>
                                        </p:cTn>
                                        <p:tgtEl>
                                          <p:spTgt spid="3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50"/>
                                        <p:tgtEl>
                                          <p:spTgt spid="38"/>
                                        </p:tgtEl>
                                      </p:cBhvr>
                                    </p:animEffect>
                                    <p:set>
                                      <p:cBhvr>
                                        <p:cTn id="69" dur="1" fill="hold">
                                          <p:stCondLst>
                                            <p:cond delay="249"/>
                                          </p:stCondLst>
                                        </p:cTn>
                                        <p:tgtEl>
                                          <p:spTgt spid="3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50"/>
                                        <p:tgtEl>
                                          <p:spTgt spid="36"/>
                                        </p:tgtEl>
                                      </p:cBhvr>
                                    </p:animEffect>
                                    <p:set>
                                      <p:cBhvr>
                                        <p:cTn id="72" dur="1" fill="hold">
                                          <p:stCondLst>
                                            <p:cond delay="249"/>
                                          </p:stCondLst>
                                        </p:cTn>
                                        <p:tgtEl>
                                          <p:spTgt spid="3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250"/>
                                        <p:tgtEl>
                                          <p:spTgt spid="37"/>
                                        </p:tgtEl>
                                      </p:cBhvr>
                                    </p:animEffect>
                                    <p:set>
                                      <p:cBhvr>
                                        <p:cTn id="75" dur="1" fill="hold">
                                          <p:stCondLst>
                                            <p:cond delay="249"/>
                                          </p:stCondLst>
                                        </p:cTn>
                                        <p:tgtEl>
                                          <p:spTgt spid="37"/>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250"/>
                                        <p:tgtEl>
                                          <p:spTgt spid="43"/>
                                        </p:tgtEl>
                                      </p:cBhvr>
                                    </p:animEffect>
                                    <p:set>
                                      <p:cBhvr>
                                        <p:cTn id="78" dur="1" fill="hold">
                                          <p:stCondLst>
                                            <p:cond delay="249"/>
                                          </p:stCondLst>
                                        </p:cTn>
                                        <p:tgtEl>
                                          <p:spTgt spid="4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50"/>
                                        <p:tgtEl>
                                          <p:spTgt spid="44"/>
                                        </p:tgtEl>
                                      </p:cBhvr>
                                    </p:animEffect>
                                    <p:set>
                                      <p:cBhvr>
                                        <p:cTn id="81" dur="1" fill="hold">
                                          <p:stCondLst>
                                            <p:cond delay="249"/>
                                          </p:stCondLst>
                                        </p:cTn>
                                        <p:tgtEl>
                                          <p:spTgt spid="44"/>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250"/>
                                        <p:tgtEl>
                                          <p:spTgt spid="42"/>
                                        </p:tgtEl>
                                      </p:cBhvr>
                                    </p:animEffect>
                                    <p:set>
                                      <p:cBhvr>
                                        <p:cTn id="84" dur="1" fill="hold">
                                          <p:stCondLst>
                                            <p:cond delay="249"/>
                                          </p:stCondLst>
                                        </p:cTn>
                                        <p:tgtEl>
                                          <p:spTgt spid="42"/>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250"/>
                                        <p:tgtEl>
                                          <p:spTgt spid="41"/>
                                        </p:tgtEl>
                                      </p:cBhvr>
                                    </p:animEffect>
                                    <p:set>
                                      <p:cBhvr>
                                        <p:cTn id="87" dur="1" fill="hold">
                                          <p:stCondLst>
                                            <p:cond delay="249"/>
                                          </p:stCondLst>
                                        </p:cTn>
                                        <p:tgtEl>
                                          <p:spTgt spid="41"/>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250"/>
                                        <p:tgtEl>
                                          <p:spTgt spid="40"/>
                                        </p:tgtEl>
                                      </p:cBhvr>
                                    </p:animEffect>
                                    <p:set>
                                      <p:cBhvr>
                                        <p:cTn id="90" dur="1" fill="hold">
                                          <p:stCondLst>
                                            <p:cond delay="249"/>
                                          </p:stCondLst>
                                        </p:cTn>
                                        <p:tgtEl>
                                          <p:spTgt spid="4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250"/>
                                        <p:tgtEl>
                                          <p:spTgt spid="39"/>
                                        </p:tgtEl>
                                      </p:cBhvr>
                                    </p:animEffect>
                                    <p:set>
                                      <p:cBhvr>
                                        <p:cTn id="93" dur="1" fill="hold">
                                          <p:stCondLst>
                                            <p:cond delay="249"/>
                                          </p:stCondLst>
                                        </p:cTn>
                                        <p:tgtEl>
                                          <p:spTgt spid="39"/>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250"/>
                                        <p:tgtEl>
                                          <p:spTgt spid="35"/>
                                        </p:tgtEl>
                                      </p:cBhvr>
                                    </p:animEffect>
                                    <p:set>
                                      <p:cBhvr>
                                        <p:cTn id="96" dur="1" fill="hold">
                                          <p:stCondLst>
                                            <p:cond delay="249"/>
                                          </p:stCondLst>
                                        </p:cTn>
                                        <p:tgtEl>
                                          <p:spTgt spid="3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250"/>
                                        <p:tgtEl>
                                          <p:spTgt spid="33"/>
                                        </p:tgtEl>
                                      </p:cBhvr>
                                    </p:animEffect>
                                    <p:set>
                                      <p:cBhvr>
                                        <p:cTn id="99" dur="1" fill="hold">
                                          <p:stCondLst>
                                            <p:cond delay="249"/>
                                          </p:stCondLst>
                                        </p:cTn>
                                        <p:tgtEl>
                                          <p:spTgt spid="33"/>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250"/>
                                        <p:tgtEl>
                                          <p:spTgt spid="34"/>
                                        </p:tgtEl>
                                      </p:cBhvr>
                                    </p:animEffect>
                                    <p:set>
                                      <p:cBhvr>
                                        <p:cTn id="102" dur="1" fill="hold">
                                          <p:stCondLst>
                                            <p:cond delay="24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parliament.nz/media/2970/the-select-committee-submission-proce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448" y="-27384"/>
            <a:ext cx="9840416" cy="685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89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2204864"/>
            <a:ext cx="11161240" cy="3477875"/>
          </a:xfrm>
          <a:prstGeom prst="rect">
            <a:avLst/>
          </a:prstGeom>
          <a:noFill/>
        </p:spPr>
        <p:txBody>
          <a:bodyPr wrap="square" rtlCol="0">
            <a:spAutoFit/>
          </a:bodyPr>
          <a:lstStyle/>
          <a:p>
            <a:pPr marL="342900" indent="-342900" algn="ctr">
              <a:buClr>
                <a:srgbClr val="F5BC11"/>
              </a:buClr>
              <a:buFont typeface="Arial" panose="020B0604020202020204" pitchFamily="34" charset="0"/>
              <a:buChar char="•"/>
            </a:pPr>
            <a:endParaRPr lang="en-NZ"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BC11"/>
              </a:buClr>
              <a:buFont typeface="Arial" panose="020B0604020202020204" pitchFamily="34" charset="0"/>
              <a:buChar char="•"/>
            </a:pPr>
            <a:r>
              <a:rPr lang="en-NZ" sz="2000" dirty="0">
                <a:latin typeface="Open Sans" panose="020B0606030504020204" pitchFamily="34" charset="0"/>
                <a:ea typeface="Open Sans" panose="020B0606030504020204" pitchFamily="34" charset="0"/>
                <a:cs typeface="Open Sans" panose="020B0606030504020204" pitchFamily="34" charset="0"/>
              </a:rPr>
              <a:t>Hearings are open to the </a:t>
            </a:r>
            <a:r>
              <a:rPr lang="en-NZ" sz="2000" dirty="0" smtClean="0">
                <a:latin typeface="Open Sans" panose="020B0606030504020204" pitchFamily="34" charset="0"/>
                <a:ea typeface="Open Sans" panose="020B0606030504020204" pitchFamily="34" charset="0"/>
                <a:cs typeface="Open Sans" panose="020B0606030504020204" pitchFamily="34" charset="0"/>
              </a:rPr>
              <a:t>public and media </a:t>
            </a:r>
            <a:r>
              <a:rPr lang="en-NZ" sz="2000" dirty="0">
                <a:latin typeface="Open Sans" panose="020B0606030504020204" pitchFamily="34" charset="0"/>
                <a:ea typeface="Open Sans" panose="020B0606030504020204" pitchFamily="34" charset="0"/>
                <a:cs typeface="Open Sans" panose="020B0606030504020204" pitchFamily="34" charset="0"/>
              </a:rPr>
              <a:t>and usually livestreamed to the committee’s Facebook page. </a:t>
            </a:r>
            <a:endParaRPr lang="en-NZ" sz="2000" dirty="0" smtClean="0">
              <a:latin typeface="Open Sans" panose="020B0606030504020204" pitchFamily="34" charset="0"/>
              <a:ea typeface="Open Sans" panose="020B0606030504020204" pitchFamily="34" charset="0"/>
              <a:cs typeface="Open Sans" panose="020B0606030504020204" pitchFamily="34" charset="0"/>
            </a:endParaRPr>
          </a:p>
          <a:p>
            <a:pPr>
              <a:buClr>
                <a:srgbClr val="F5BC11"/>
              </a:buClr>
            </a:pPr>
            <a:endParaRPr lang="en-NZ"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BC11"/>
              </a:buClr>
              <a:buFont typeface="Arial" panose="020B0604020202020204" pitchFamily="34" charset="0"/>
              <a:buChar char="•"/>
            </a:pPr>
            <a:r>
              <a:rPr lang="en-NZ" sz="2000" dirty="0">
                <a:latin typeface="Open Sans" panose="020B0606030504020204" pitchFamily="34" charset="0"/>
                <a:ea typeface="Open Sans" panose="020B0606030504020204" pitchFamily="34" charset="0"/>
                <a:cs typeface="Open Sans" panose="020B0606030504020204" pitchFamily="34" charset="0"/>
              </a:rPr>
              <a:t>You can bring supplementary written material— but be sure to bring plenty of copies.</a:t>
            </a:r>
          </a:p>
          <a:p>
            <a:pPr marL="342900" indent="-342900">
              <a:buClr>
                <a:srgbClr val="F5BC11"/>
              </a:buClr>
              <a:buFont typeface="Arial" panose="020B0604020202020204" pitchFamily="34" charset="0"/>
              <a:buChar char="•"/>
            </a:pPr>
            <a:endParaRPr lang="en-NZ"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BC11"/>
              </a:buClr>
              <a:buFont typeface="Arial" panose="020B0604020202020204" pitchFamily="34" charset="0"/>
              <a:buChar char="•"/>
            </a:pPr>
            <a:r>
              <a:rPr lang="en-NZ" sz="2000" dirty="0">
                <a:latin typeface="Open Sans" panose="020B0606030504020204" pitchFamily="34" charset="0"/>
                <a:ea typeface="Open Sans" panose="020B0606030504020204" pitchFamily="34" charset="0"/>
                <a:cs typeface="Open Sans" panose="020B0606030504020204" pitchFamily="34" charset="0"/>
              </a:rPr>
              <a:t>The committee has already read your </a:t>
            </a:r>
            <a:r>
              <a:rPr lang="en-NZ" sz="2000" dirty="0" smtClean="0">
                <a:latin typeface="Open Sans" panose="020B0606030504020204" pitchFamily="34" charset="0"/>
                <a:ea typeface="Open Sans" panose="020B0606030504020204" pitchFamily="34" charset="0"/>
                <a:cs typeface="Open Sans" panose="020B0606030504020204" pitchFamily="34" charset="0"/>
              </a:rPr>
              <a:t>petition so treat it as a conversation.</a:t>
            </a:r>
            <a:r>
              <a:rPr lang="en-NZ" sz="2000" dirty="0">
                <a:latin typeface="Open Sans" panose="020B0606030504020204" pitchFamily="34" charset="0"/>
                <a:ea typeface="Open Sans" panose="020B0606030504020204" pitchFamily="34" charset="0"/>
                <a:cs typeface="Open Sans" panose="020B0606030504020204" pitchFamily="34" charset="0"/>
              </a:rPr>
              <a:t> </a:t>
            </a:r>
            <a:r>
              <a:rPr lang="en-NZ" sz="2000" dirty="0" smtClean="0">
                <a:latin typeface="Open Sans" panose="020B0606030504020204" pitchFamily="34" charset="0"/>
                <a:ea typeface="Open Sans" panose="020B0606030504020204" pitchFamily="34" charset="0"/>
                <a:cs typeface="Open Sans" panose="020B0606030504020204" pitchFamily="34" charset="0"/>
              </a:rPr>
              <a:t>Introduce </a:t>
            </a:r>
            <a:r>
              <a:rPr lang="en-NZ" sz="2000" dirty="0">
                <a:latin typeface="Open Sans" panose="020B0606030504020204" pitchFamily="34" charset="0"/>
                <a:ea typeface="Open Sans" panose="020B0606030504020204" pitchFamily="34" charset="0"/>
                <a:cs typeface="Open Sans" panose="020B0606030504020204" pitchFamily="34" charset="0"/>
              </a:rPr>
              <a:t>yourself, outline your key points, and save plenty of time for questions.</a:t>
            </a:r>
          </a:p>
          <a:p>
            <a:pPr marL="342900" indent="-342900">
              <a:buClr>
                <a:srgbClr val="F5BC11"/>
              </a:buClr>
              <a:buFont typeface="Arial" panose="020B0604020202020204" pitchFamily="34" charset="0"/>
              <a:buChar char="•"/>
            </a:pPr>
            <a:endParaRPr lang="en-NZ"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BC11"/>
              </a:buClr>
              <a:buFont typeface="Arial" panose="020B0604020202020204" pitchFamily="34" charset="0"/>
              <a:buChar char="•"/>
            </a:pPr>
            <a:r>
              <a:rPr lang="en-NZ" sz="2000" dirty="0">
                <a:latin typeface="Open Sans" panose="020B0606030504020204" pitchFamily="34" charset="0"/>
                <a:ea typeface="Open Sans" panose="020B0606030504020204" pitchFamily="34" charset="0"/>
                <a:cs typeface="Open Sans" panose="020B0606030504020204" pitchFamily="34" charset="0"/>
              </a:rPr>
              <a:t>If you don’t know an answer to a question straight away, you can offer to send it to the committee later.</a:t>
            </a:r>
          </a:p>
        </p:txBody>
      </p:sp>
      <p:sp>
        <p:nvSpPr>
          <p:cNvPr id="4" name="Title 1"/>
          <p:cNvSpPr txBox="1">
            <a:spLocks/>
          </p:cNvSpPr>
          <p:nvPr/>
        </p:nvSpPr>
        <p:spPr>
          <a:xfrm>
            <a:off x="623392" y="836712"/>
            <a:ext cx="7850088" cy="831627"/>
          </a:xfrm>
          <a:prstGeom prst="rect">
            <a:avLst/>
          </a:prstGeom>
          <a:solidFill>
            <a:srgbClr val="F5BC1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dirty="0" smtClean="0">
                <a:latin typeface="Open Sans" panose="020B0606030504020204" pitchFamily="34" charset="0"/>
                <a:ea typeface="Open Sans" panose="020B0606030504020204" pitchFamily="34" charset="0"/>
                <a:cs typeface="Open Sans" panose="020B0606030504020204" pitchFamily="34" charset="0"/>
              </a:rPr>
              <a:t>Speaking to the committee</a:t>
            </a:r>
            <a:endParaRPr lang="en-NZ"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497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08" r="5908"/>
          <a:stretch/>
        </p:blipFill>
        <p:spPr>
          <a:xfrm>
            <a:off x="-64399" y="-1184142"/>
            <a:ext cx="12288688" cy="8065698"/>
          </a:xfrm>
          <a:prstGeom prst="rect">
            <a:avLst/>
          </a:prstGeom>
        </p:spPr>
      </p:pic>
      <p:sp>
        <p:nvSpPr>
          <p:cNvPr id="4" name="Rectangle 3"/>
          <p:cNvSpPr/>
          <p:nvPr/>
        </p:nvSpPr>
        <p:spPr>
          <a:xfrm>
            <a:off x="4878544" y="2110544"/>
            <a:ext cx="252028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Chairperson</a:t>
            </a:r>
          </a:p>
        </p:txBody>
      </p:sp>
      <p:sp>
        <p:nvSpPr>
          <p:cNvPr id="7" name="Rectangle 6"/>
          <p:cNvSpPr/>
          <p:nvPr/>
        </p:nvSpPr>
        <p:spPr>
          <a:xfrm>
            <a:off x="4943872" y="5517232"/>
            <a:ext cx="259228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Witnesses</a:t>
            </a:r>
            <a:endParaRPr lang="en-NZ"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191344" y="3541139"/>
            <a:ext cx="2358097" cy="468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Government</a:t>
            </a:r>
            <a:endParaRPr lang="en-NZ"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9552384" y="3541139"/>
            <a:ext cx="2358097" cy="468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Opposition</a:t>
            </a:r>
            <a:endParaRPr lang="en-NZ"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p:cNvSpPr/>
          <p:nvPr/>
        </p:nvSpPr>
        <p:spPr>
          <a:xfrm>
            <a:off x="407368" y="5821420"/>
            <a:ext cx="259228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The Public</a:t>
            </a:r>
            <a:endParaRPr lang="en-NZ"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p:cNvSpPr/>
          <p:nvPr/>
        </p:nvSpPr>
        <p:spPr>
          <a:xfrm>
            <a:off x="9192344" y="5821420"/>
            <a:ext cx="259228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Media</a:t>
            </a:r>
            <a:endParaRPr lang="en-NZ"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p:cNvCxnSpPr/>
          <p:nvPr/>
        </p:nvCxnSpPr>
        <p:spPr>
          <a:xfrm>
            <a:off x="3143672" y="5799108"/>
            <a:ext cx="0" cy="90872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p:cNvCxnSpPr/>
          <p:nvPr/>
        </p:nvCxnSpPr>
        <p:spPr>
          <a:xfrm>
            <a:off x="9048328" y="5829345"/>
            <a:ext cx="0" cy="90872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66845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3476"/>
          <a:stretch/>
        </p:blipFill>
        <p:spPr>
          <a:xfrm>
            <a:off x="131394" y="1947179"/>
            <a:ext cx="5472608" cy="1367370"/>
          </a:xfrm>
          <a:prstGeom prst="rect">
            <a:avLst/>
          </a:prstGeom>
        </p:spPr>
      </p:pic>
      <p:pic>
        <p:nvPicPr>
          <p:cNvPr id="4" name="Picture 3"/>
          <p:cNvPicPr>
            <a:picLocks noChangeAspect="1"/>
          </p:cNvPicPr>
          <p:nvPr/>
        </p:nvPicPr>
        <p:blipFill rotWithShape="1">
          <a:blip r:embed="rId3"/>
          <a:srcRect b="32223"/>
          <a:stretch/>
        </p:blipFill>
        <p:spPr>
          <a:xfrm>
            <a:off x="6569895" y="1929358"/>
            <a:ext cx="5472608" cy="1389847"/>
          </a:xfrm>
          <a:prstGeom prst="rect">
            <a:avLst/>
          </a:prstGeom>
        </p:spPr>
      </p:pic>
      <p:pic>
        <p:nvPicPr>
          <p:cNvPr id="5" name="Picture 4"/>
          <p:cNvPicPr>
            <a:picLocks noChangeAspect="1"/>
          </p:cNvPicPr>
          <p:nvPr/>
        </p:nvPicPr>
        <p:blipFill rotWithShape="1">
          <a:blip r:embed="rId4"/>
          <a:srcRect b="52786"/>
          <a:stretch/>
        </p:blipFill>
        <p:spPr>
          <a:xfrm>
            <a:off x="6569895" y="4370167"/>
            <a:ext cx="5472608" cy="1369858"/>
          </a:xfrm>
          <a:prstGeom prst="rect">
            <a:avLst/>
          </a:prstGeom>
        </p:spPr>
      </p:pic>
      <p:pic>
        <p:nvPicPr>
          <p:cNvPr id="6" name="Picture 5"/>
          <p:cNvPicPr>
            <a:picLocks noChangeAspect="1"/>
          </p:cNvPicPr>
          <p:nvPr/>
        </p:nvPicPr>
        <p:blipFill rotWithShape="1">
          <a:blip r:embed="rId5"/>
          <a:srcRect l="508" r="1" b="55727"/>
          <a:stretch/>
        </p:blipFill>
        <p:spPr>
          <a:xfrm>
            <a:off x="131406" y="4358895"/>
            <a:ext cx="5472596" cy="1392402"/>
          </a:xfrm>
          <a:prstGeom prst="rect">
            <a:avLst/>
          </a:prstGeom>
        </p:spPr>
      </p:pic>
      <p:cxnSp>
        <p:nvCxnSpPr>
          <p:cNvPr id="8" name="Straight Arrow Connector 7"/>
          <p:cNvCxnSpPr/>
          <p:nvPr/>
        </p:nvCxnSpPr>
        <p:spPr>
          <a:xfrm flipV="1">
            <a:off x="5704349" y="2546467"/>
            <a:ext cx="783302" cy="907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9408368" y="3371292"/>
            <a:ext cx="0" cy="79208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a:off x="5707171" y="5171492"/>
            <a:ext cx="777658"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27" name="Title 1"/>
          <p:cNvSpPr txBox="1">
            <a:spLocks/>
          </p:cNvSpPr>
          <p:nvPr/>
        </p:nvSpPr>
        <p:spPr>
          <a:xfrm>
            <a:off x="2339069" y="332657"/>
            <a:ext cx="7513862" cy="893977"/>
          </a:xfrm>
          <a:prstGeom prst="rect">
            <a:avLst/>
          </a:prstGeom>
          <a:solidFill>
            <a:srgbClr val="1BCBA5"/>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5400" b="1" dirty="0" smtClean="0">
                <a:latin typeface="Open Sans" panose="020B0606030504020204" pitchFamily="34" charset="0"/>
                <a:ea typeface="Open Sans" panose="020B0606030504020204" pitchFamily="34" charset="0"/>
                <a:cs typeface="Open Sans" panose="020B0606030504020204" pitchFamily="34" charset="0"/>
              </a:rPr>
              <a:t>Progress of a petition</a:t>
            </a:r>
            <a:endParaRPr lang="en-NZ" sz="5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8" name="Picture 27"/>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21527" y="2069139"/>
            <a:ext cx="1110281" cy="1110281"/>
          </a:xfrm>
          <a:prstGeom prst="rect">
            <a:avLst/>
          </a:prstGeom>
        </p:spPr>
      </p:pic>
      <p:pic>
        <p:nvPicPr>
          <p:cNvPr id="12" name="Picture 11"/>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903353" y="2077606"/>
            <a:ext cx="1110281" cy="1110281"/>
          </a:xfrm>
          <a:prstGeom prst="rect">
            <a:avLst/>
          </a:prstGeom>
        </p:spPr>
      </p:pic>
      <p:pic>
        <p:nvPicPr>
          <p:cNvPr id="13" name="Picture 12"/>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903352" y="4499955"/>
            <a:ext cx="1110281" cy="1110281"/>
          </a:xfrm>
          <a:prstGeom prst="rect">
            <a:avLst/>
          </a:prstGeom>
        </p:spPr>
      </p:pic>
      <p:pic>
        <p:nvPicPr>
          <p:cNvPr id="14" name="Picture 1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9816" y="4466094"/>
            <a:ext cx="1110281" cy="1110281"/>
          </a:xfrm>
          <a:prstGeom prst="rect">
            <a:avLst/>
          </a:prstGeom>
        </p:spPr>
      </p:pic>
      <p:sp>
        <p:nvSpPr>
          <p:cNvPr id="15" name="Title 1"/>
          <p:cNvSpPr txBox="1">
            <a:spLocks/>
          </p:cNvSpPr>
          <p:nvPr/>
        </p:nvSpPr>
        <p:spPr>
          <a:xfrm>
            <a:off x="2633358" y="5958084"/>
            <a:ext cx="6925284" cy="629152"/>
          </a:xfrm>
          <a:prstGeom prst="rect">
            <a:avLst/>
          </a:prstGeom>
          <a:solidFill>
            <a:srgbClr val="F5BC1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2000" dirty="0" smtClean="0">
                <a:latin typeface="Open Sans" panose="020B0606030504020204" pitchFamily="34" charset="0"/>
                <a:ea typeface="Open Sans" panose="020B0606030504020204" pitchFamily="34" charset="0"/>
                <a:cs typeface="Open Sans" panose="020B0606030504020204" pitchFamily="34" charset="0"/>
              </a:rPr>
              <a:t>Please note: This petitions progress chart may have been updated since this webinar was created. </a:t>
            </a:r>
            <a:endParaRPr lang="en-NZ"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5242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0364" y="0"/>
            <a:ext cx="5291271" cy="6858000"/>
          </a:xfrm>
          <a:prstGeom prst="rect">
            <a:avLst/>
          </a:prstGeom>
        </p:spPr>
      </p:pic>
    </p:spTree>
    <p:extLst>
      <p:ext uri="{BB962C8B-B14F-4D97-AF65-F5344CB8AC3E}">
        <p14:creationId xmlns:p14="http://schemas.microsoft.com/office/powerpoint/2010/main" val="184371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EBCC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368" y="1340768"/>
            <a:ext cx="11521280" cy="4752528"/>
          </a:xfrm>
        </p:spPr>
        <p:txBody>
          <a:bodyPr>
            <a:normAutofit/>
          </a:bodyPr>
          <a:lstStyle/>
          <a:p>
            <a:pPr algn="ctr"/>
            <a:r>
              <a:rPr lang="en-NZ" sz="6000" b="1" dirty="0" smtClean="0">
                <a:latin typeface="Open Sans" panose="020B0606030504020204" pitchFamily="34" charset="0"/>
                <a:ea typeface="Open Sans" panose="020B0606030504020204" pitchFamily="34" charset="0"/>
                <a:cs typeface="Open Sans" panose="020B0606030504020204" pitchFamily="34" charset="0"/>
              </a:rPr>
              <a:t>Have you signed a petition before?</a:t>
            </a:r>
            <a:r>
              <a:rPr lang="en-NZ" b="1"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NZ"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NZ" dirty="0"/>
          </a:p>
        </p:txBody>
      </p:sp>
    </p:spTree>
    <p:extLst>
      <p:ext uri="{BB962C8B-B14F-4D97-AF65-F5344CB8AC3E}">
        <p14:creationId xmlns:p14="http://schemas.microsoft.com/office/powerpoint/2010/main" val="231273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1147" y="0"/>
            <a:ext cx="7189705" cy="6858000"/>
          </a:xfrm>
          <a:prstGeom prst="rect">
            <a:avLst/>
          </a:prstGeom>
        </p:spPr>
      </p:pic>
    </p:spTree>
    <p:extLst>
      <p:ext uri="{BB962C8B-B14F-4D97-AF65-F5344CB8AC3E}">
        <p14:creationId xmlns:p14="http://schemas.microsoft.com/office/powerpoint/2010/main" val="181481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91344" y="2780928"/>
            <a:ext cx="11784632" cy="1323439"/>
          </a:xfrm>
          <a:prstGeom prst="rect">
            <a:avLst/>
          </a:prstGeom>
          <a:noFill/>
        </p:spPr>
        <p:txBody>
          <a:bodyPr wrap="square" rtlCol="0">
            <a:spAutoFit/>
          </a:bodyPr>
          <a:lstStyle/>
          <a:p>
            <a:pPr algn="ctr"/>
            <a:r>
              <a:rPr lang="en-NZ" sz="8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WHY DOES IT</a:t>
            </a:r>
            <a:r>
              <a:rPr lang="en-NZ" sz="8000" b="1" dirty="0" smtClean="0">
                <a:latin typeface="Open Sans" panose="020B0606030504020204" pitchFamily="34" charset="0"/>
                <a:ea typeface="Open Sans" panose="020B0606030504020204" pitchFamily="34" charset="0"/>
                <a:cs typeface="Open Sans" panose="020B0606030504020204" pitchFamily="34" charset="0"/>
              </a:rPr>
              <a:t> </a:t>
            </a:r>
            <a:r>
              <a:rPr lang="en-NZ" sz="8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MATTER?</a:t>
            </a:r>
            <a:endParaRPr lang="en-NZ" sz="8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632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601978"/>
            <a:ext cx="6384033" cy="4256022"/>
          </a:xfrm>
          <a:prstGeom prst="rect">
            <a:avLst/>
          </a:prstGeom>
        </p:spPr>
      </p:pic>
      <p:pic>
        <p:nvPicPr>
          <p:cNvPr id="6" name="Picture 2" descr="Members of the Environment Committee point to posters, drawn by children, displayed in a select committee ro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7438" y="3195757"/>
            <a:ext cx="5503553" cy="37237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laingholm kindergarten plast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0892" y="0"/>
            <a:ext cx="5640099" cy="37600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chool children holding signs protest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80" y="-589806"/>
            <a:ext cx="6585572" cy="43892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Image result for plastic bag petition nz"/>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333" r="7771"/>
          <a:stretch/>
        </p:blipFill>
        <p:spPr bwMode="auto">
          <a:xfrm>
            <a:off x="4223792" y="3749175"/>
            <a:ext cx="4104456" cy="3148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97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4C39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5360" y="332656"/>
            <a:ext cx="8467725" cy="6181725"/>
          </a:xfrm>
          <a:prstGeom prst="rect">
            <a:avLst/>
          </a:prstGeom>
        </p:spPr>
      </p:pic>
      <p:pic>
        <p:nvPicPr>
          <p:cNvPr id="4" name="Picture 3"/>
          <p:cNvPicPr>
            <a:picLocks noChangeAspect="1"/>
          </p:cNvPicPr>
          <p:nvPr/>
        </p:nvPicPr>
        <p:blipFill>
          <a:blip r:embed="rId4"/>
          <a:stretch>
            <a:fillRect/>
          </a:stretch>
        </p:blipFill>
        <p:spPr>
          <a:xfrm rot="548367">
            <a:off x="6791787" y="2818522"/>
            <a:ext cx="5160243" cy="1919934"/>
          </a:xfrm>
          <a:prstGeom prst="rect">
            <a:avLst/>
          </a:prstGeom>
        </p:spPr>
      </p:pic>
    </p:spTree>
    <p:extLst>
      <p:ext uri="{BB962C8B-B14F-4D97-AF65-F5344CB8AC3E}">
        <p14:creationId xmlns:p14="http://schemas.microsoft.com/office/powerpoint/2010/main" val="83416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8393538" y="553174"/>
            <a:ext cx="3384376" cy="45320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p>
        </p:txBody>
      </p:sp>
      <p:sp>
        <p:nvSpPr>
          <p:cNvPr id="7" name="TextBox 6"/>
          <p:cNvSpPr txBox="1"/>
          <p:nvPr/>
        </p:nvSpPr>
        <p:spPr>
          <a:xfrm>
            <a:off x="8537554" y="726430"/>
            <a:ext cx="3096344" cy="4247317"/>
          </a:xfrm>
          <a:prstGeom prst="rect">
            <a:avLst/>
          </a:prstGeom>
          <a:noFill/>
        </p:spPr>
        <p:txBody>
          <a:bodyPr wrap="square" rtlCol="0">
            <a:spAutoFit/>
          </a:bodyPr>
          <a:lstStyle/>
          <a:p>
            <a:pPr>
              <a:buClr>
                <a:srgbClr val="F5BC11"/>
              </a:buClr>
            </a:pPr>
            <a:r>
              <a:rPr lang="en-NZ"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One petition had the signatures of more than 25,000 women</a:t>
            </a:r>
          </a:p>
          <a:p>
            <a:pPr algn="ctr">
              <a:buClr>
                <a:srgbClr val="F5BC11"/>
              </a:buClr>
            </a:pPr>
            <a:endParaRPr lang="en-NZ"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buClr>
                <a:srgbClr val="F5BC11"/>
              </a:buClr>
            </a:pPr>
            <a:r>
              <a:rPr lang="en-NZ"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Added together with similar petitions- that number rose to 32,000 women (almost ¼ of female population in NZ at the time)</a:t>
            </a:r>
          </a:p>
          <a:p>
            <a:pPr algn="ctr">
              <a:buClr>
                <a:srgbClr val="F5BC11"/>
              </a:buClr>
            </a:pPr>
            <a:endParaRPr lang="en-NZ" dirty="0" smtClean="0">
              <a:solidFill>
                <a:schemeClr val="bg1"/>
              </a:solidFill>
            </a:endParaRPr>
          </a:p>
          <a:p>
            <a:pPr>
              <a:buClr>
                <a:srgbClr val="F5BC11"/>
              </a:buClr>
            </a:pPr>
            <a:r>
              <a:rPr lang="en-NZ"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This led to a new Electoral Act which allowed women the right to vote in 1893. </a:t>
            </a:r>
            <a:endParaRPr lang="en-NZ"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NZ" dirty="0"/>
          </a:p>
        </p:txBody>
      </p:sp>
      <p:grpSp>
        <p:nvGrpSpPr>
          <p:cNvPr id="11" name="Group 10"/>
          <p:cNvGrpSpPr/>
          <p:nvPr/>
        </p:nvGrpSpPr>
        <p:grpSpPr>
          <a:xfrm rot="16200000" flipH="1">
            <a:off x="1957817" y="4490003"/>
            <a:ext cx="67457" cy="3312369"/>
            <a:chOff x="6734672" y="1230085"/>
            <a:chExt cx="288032" cy="1152128"/>
          </a:xfrm>
        </p:grpSpPr>
        <p:sp>
          <p:nvSpPr>
            <p:cNvPr id="12" name="Rectangle 11"/>
            <p:cNvSpPr/>
            <p:nvPr/>
          </p:nvSpPr>
          <p:spPr>
            <a:xfrm>
              <a:off x="6734672" y="1806149"/>
              <a:ext cx="288032" cy="288032"/>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ectangle 12"/>
            <p:cNvSpPr/>
            <p:nvPr/>
          </p:nvSpPr>
          <p:spPr>
            <a:xfrm>
              <a:off x="6734672" y="2094181"/>
              <a:ext cx="288032" cy="288032"/>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Rectangle 13"/>
            <p:cNvSpPr/>
            <p:nvPr/>
          </p:nvSpPr>
          <p:spPr>
            <a:xfrm>
              <a:off x="6734672" y="1518117"/>
              <a:ext cx="288032" cy="288032"/>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ectangle 14"/>
            <p:cNvSpPr/>
            <p:nvPr/>
          </p:nvSpPr>
          <p:spPr>
            <a:xfrm>
              <a:off x="6734672" y="1230085"/>
              <a:ext cx="288032" cy="288032"/>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pic>
        <p:nvPicPr>
          <p:cNvPr id="1026" name="Picture 2" descr="https://www.parliament.nz/media/6283/mix100_03_18_06still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361" y="548680"/>
            <a:ext cx="8064895" cy="45365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361" y="5370939"/>
            <a:ext cx="7272808" cy="523220"/>
          </a:xfrm>
          <a:prstGeom prst="rect">
            <a:avLst/>
          </a:prstGeom>
          <a:noFill/>
        </p:spPr>
        <p:txBody>
          <a:bodyPr wrap="square" rtlCol="0">
            <a:spAutoFit/>
          </a:bodyPr>
          <a:lstStyle/>
          <a:p>
            <a:r>
              <a:rPr lang="en-NZ" sz="2800" b="1" dirty="0" smtClean="0">
                <a:latin typeface="Open Sans" panose="020B0606030504020204" pitchFamily="34" charset="0"/>
                <a:ea typeface="Open Sans" panose="020B0606030504020204" pitchFamily="34" charset="0"/>
                <a:cs typeface="Open Sans" panose="020B0606030504020204" pitchFamily="34" charset="0"/>
              </a:rPr>
              <a:t>Women’s Suffrage</a:t>
            </a:r>
            <a:endParaRPr lang="en-NZ" sz="28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1158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Oval Callout 1"/>
          <p:cNvSpPr/>
          <p:nvPr/>
        </p:nvSpPr>
        <p:spPr>
          <a:xfrm>
            <a:off x="3179676" y="872716"/>
            <a:ext cx="5832648" cy="5112568"/>
          </a:xfrm>
          <a:prstGeom prst="wedgeEllipse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a:p>
        </p:txBody>
      </p:sp>
      <p:sp>
        <p:nvSpPr>
          <p:cNvPr id="3" name="TextBox 2"/>
          <p:cNvSpPr txBox="1"/>
          <p:nvPr/>
        </p:nvSpPr>
        <p:spPr>
          <a:xfrm>
            <a:off x="4481990" y="2705725"/>
            <a:ext cx="3228020" cy="1446550"/>
          </a:xfrm>
          <a:prstGeom prst="rect">
            <a:avLst/>
          </a:prstGeom>
          <a:noFill/>
        </p:spPr>
        <p:txBody>
          <a:bodyPr wrap="square" rtlCol="0">
            <a:spAutoFit/>
          </a:bodyPr>
          <a:lstStyle/>
          <a:p>
            <a:pPr algn="ctr"/>
            <a:r>
              <a:rPr lang="en-NZ" sz="8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Q + A</a:t>
            </a:r>
            <a:endParaRPr lang="en-NZ" sz="8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0722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087" y="5341516"/>
            <a:ext cx="1359417" cy="13594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29895">
            <a:off x="4856582" y="827573"/>
            <a:ext cx="5334000" cy="3784600"/>
          </a:xfrm>
          <a:prstGeom prst="rect">
            <a:avLst/>
          </a:prstGeom>
          <a:ln w="3175">
            <a:solidFill>
              <a:schemeClr val="tx1"/>
            </a:solidFill>
          </a:ln>
        </p:spPr>
      </p:pic>
      <p:sp>
        <p:nvSpPr>
          <p:cNvPr id="6" name="TextBox 5"/>
          <p:cNvSpPr txBox="1"/>
          <p:nvPr/>
        </p:nvSpPr>
        <p:spPr>
          <a:xfrm>
            <a:off x="238506" y="998428"/>
            <a:ext cx="5112863" cy="4524315"/>
          </a:xfrm>
          <a:prstGeom prst="rect">
            <a:avLst/>
          </a:prstGeom>
          <a:noFill/>
        </p:spPr>
        <p:txBody>
          <a:bodyPr wrap="square" rtlCol="0">
            <a:spAutoFit/>
          </a:bodyPr>
          <a:lstStyle/>
          <a:p>
            <a:r>
              <a:rPr lang="en-NZ"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Virtual Tour of Parliament- </a:t>
            </a:r>
          </a:p>
          <a:p>
            <a:r>
              <a:rPr lang="en-NZ"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Parliament XR</a:t>
            </a:r>
          </a:p>
          <a:p>
            <a:endParaRPr lang="en-NZ"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NZ" sz="2800" i="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Download for free:</a:t>
            </a:r>
          </a:p>
          <a:p>
            <a:endParaRPr lang="en-NZ" sz="2800" i="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Wingdings" panose="05000000000000000000" pitchFamily="2" charset="2"/>
              <a:buChar char="ü"/>
            </a:pPr>
            <a:r>
              <a:rPr lang="en-NZ" sz="2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Google Play- Android</a:t>
            </a:r>
          </a:p>
          <a:p>
            <a:pPr marL="457200" indent="-457200">
              <a:buFont typeface="Wingdings" panose="05000000000000000000" pitchFamily="2" charset="2"/>
              <a:buChar char="ü"/>
            </a:pPr>
            <a:r>
              <a:rPr lang="en-NZ" sz="2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App store-iOS</a:t>
            </a:r>
          </a:p>
          <a:p>
            <a:endParaRPr lang="en-NZ"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6074" y="2916333"/>
            <a:ext cx="5334000" cy="3784600"/>
          </a:xfrm>
          <a:prstGeom prst="rect">
            <a:avLst/>
          </a:prstGeom>
          <a:ln w="3175">
            <a:solidFill>
              <a:schemeClr val="tx1"/>
            </a:solidFill>
          </a:ln>
        </p:spPr>
      </p:pic>
    </p:spTree>
    <p:extLst>
      <p:ext uri="{BB962C8B-B14F-4D97-AF65-F5344CB8AC3E}">
        <p14:creationId xmlns:p14="http://schemas.microsoft.com/office/powerpoint/2010/main" val="46722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Q:\EPE\11 Digital Content Specialist\Images\Photos produced by OOC\_High Resolution\Empty Debating Chamber of New Zealand Parliament 20160520 (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60" r="5560"/>
          <a:stretch/>
        </p:blipFill>
        <p:spPr bwMode="auto">
          <a:xfrm rot="10800000" flipV="1">
            <a:off x="-240704" y="-1144832"/>
            <a:ext cx="12432704" cy="81589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0351" y="420914"/>
            <a:ext cx="11328292" cy="5616624"/>
          </a:xfrm>
          <a:prstGeom prst="rect">
            <a:avLst/>
          </a:prstGeom>
          <a:solidFill>
            <a:srgbClr val="000000">
              <a:alpha val="69804"/>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5080" y="4149080"/>
            <a:ext cx="7918835" cy="1418397"/>
          </a:xfrm>
          <a:prstGeom prst="rect">
            <a:avLst/>
          </a:prstGeom>
        </p:spPr>
      </p:pic>
      <p:sp>
        <p:nvSpPr>
          <p:cNvPr id="6" name="TextBox 5"/>
          <p:cNvSpPr txBox="1"/>
          <p:nvPr/>
        </p:nvSpPr>
        <p:spPr>
          <a:xfrm>
            <a:off x="515554" y="1126637"/>
            <a:ext cx="10920188" cy="769441"/>
          </a:xfrm>
          <a:prstGeom prst="rect">
            <a:avLst/>
          </a:prstGeom>
          <a:noFill/>
        </p:spPr>
        <p:txBody>
          <a:bodyPr wrap="square" rtlCol="0">
            <a:spAutoFit/>
          </a:bodyPr>
          <a:lstStyle/>
          <a:p>
            <a:pPr algn="ctr"/>
            <a:r>
              <a:rPr lang="en-NZ" sz="4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Our House is YOUR House</a:t>
            </a:r>
          </a:p>
        </p:txBody>
      </p:sp>
      <p:grpSp>
        <p:nvGrpSpPr>
          <p:cNvPr id="14" name="Group 13"/>
          <p:cNvGrpSpPr/>
          <p:nvPr/>
        </p:nvGrpSpPr>
        <p:grpSpPr>
          <a:xfrm>
            <a:off x="300351" y="6037538"/>
            <a:ext cx="11328292" cy="243455"/>
            <a:chOff x="-35029" y="6137619"/>
            <a:chExt cx="4614070" cy="204846"/>
          </a:xfrm>
        </p:grpSpPr>
        <p:sp>
          <p:nvSpPr>
            <p:cNvPr id="15" name="Rectangle 14"/>
            <p:cNvSpPr/>
            <p:nvPr/>
          </p:nvSpPr>
          <p:spPr>
            <a:xfrm>
              <a:off x="-35029" y="6137619"/>
              <a:ext cx="1153684" cy="204846"/>
            </a:xfrm>
            <a:prstGeom prst="rect">
              <a:avLst/>
            </a:prstGeom>
            <a:solidFill>
              <a:srgbClr val="17CFA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15"/>
            <p:cNvSpPr/>
            <p:nvPr/>
          </p:nvSpPr>
          <p:spPr>
            <a:xfrm>
              <a:off x="1117357" y="6137619"/>
              <a:ext cx="1153684" cy="204846"/>
            </a:xfrm>
            <a:prstGeom prst="rect">
              <a:avLst/>
            </a:prstGeom>
            <a:solidFill>
              <a:srgbClr val="2EBCC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16"/>
            <p:cNvSpPr/>
            <p:nvPr/>
          </p:nvSpPr>
          <p:spPr>
            <a:xfrm>
              <a:off x="2268742" y="6137619"/>
              <a:ext cx="1153684" cy="204846"/>
            </a:xfrm>
            <a:prstGeom prst="rect">
              <a:avLst/>
            </a:prstGeom>
            <a:solidFill>
              <a:srgbClr val="F5BC1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p:cNvSpPr/>
            <p:nvPr/>
          </p:nvSpPr>
          <p:spPr>
            <a:xfrm>
              <a:off x="3421128" y="6137619"/>
              <a:ext cx="1157913" cy="204846"/>
            </a:xfrm>
            <a:prstGeom prst="rect">
              <a:avLst/>
            </a:prstGeom>
            <a:solidFill>
              <a:srgbClr val="D15A4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2" name="Rectangle 1"/>
          <p:cNvSpPr/>
          <p:nvPr/>
        </p:nvSpPr>
        <p:spPr>
          <a:xfrm>
            <a:off x="839416" y="2601801"/>
            <a:ext cx="9840068" cy="1077218"/>
          </a:xfrm>
          <a:prstGeom prst="rect">
            <a:avLst/>
          </a:prstGeom>
        </p:spPr>
        <p:txBody>
          <a:bodyPr wrap="square">
            <a:spAutoFit/>
          </a:bodyPr>
          <a:lstStyle/>
          <a:p>
            <a:pPr algn="ctr"/>
            <a:r>
              <a:rPr lang="en-NZ" i="1" dirty="0">
                <a:solidFill>
                  <a:schemeClr val="bg1"/>
                </a:solidFill>
                <a:latin typeface="Open Sans" panose="020B0606030504020204" pitchFamily="34" charset="0"/>
                <a:ea typeface="Open Sans" panose="020B0606030504020204" pitchFamily="34" charset="0"/>
                <a:cs typeface="Open Sans" panose="020B0606030504020204" pitchFamily="34" charset="0"/>
              </a:rPr>
              <a:t>Find us on Twitter, </a:t>
            </a:r>
            <a:r>
              <a:rPr lang="en-NZ" i="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Instagram, </a:t>
            </a:r>
            <a:r>
              <a:rPr lang="en-NZ" i="1" dirty="0">
                <a:solidFill>
                  <a:schemeClr val="bg1"/>
                </a:solidFill>
                <a:latin typeface="Open Sans" panose="020B0606030504020204" pitchFamily="34" charset="0"/>
                <a:ea typeface="Open Sans" panose="020B0606030504020204" pitchFamily="34" charset="0"/>
                <a:cs typeface="Open Sans" panose="020B0606030504020204" pitchFamily="34" charset="0"/>
              </a:rPr>
              <a:t>and </a:t>
            </a:r>
            <a:r>
              <a:rPr lang="en-NZ" i="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Facebook</a:t>
            </a:r>
            <a:endParaRPr lang="en-NZ"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NZ"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NZ" sz="2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nzparliament</a:t>
            </a:r>
            <a:endParaRPr lang="en-NZ"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179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uide for petitions - New Zealand Parliament"/>
          <p:cNvPicPr>
            <a:picLocks noChangeAspect="1" noChangeArrowheads="1"/>
          </p:cNvPicPr>
          <p:nvPr/>
        </p:nvPicPr>
        <p:blipFill rotWithShape="1">
          <a:blip r:embed="rId2">
            <a:extLst>
              <a:ext uri="{28A0092B-C50C-407E-A947-70E740481C1C}">
                <a14:useLocalDpi xmlns:a14="http://schemas.microsoft.com/office/drawing/2010/main" val="0"/>
              </a:ext>
            </a:extLst>
          </a:blip>
          <a:srcRect l="12659" t="11946" b="23"/>
          <a:stretch/>
        </p:blipFill>
        <p:spPr bwMode="auto">
          <a:xfrm>
            <a:off x="0" y="0"/>
            <a:ext cx="12202654" cy="69182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112224" y="1340768"/>
            <a:ext cx="3672408" cy="3980577"/>
          </a:xfrm>
          <a:prstGeom prst="rect">
            <a:avLst/>
          </a:prstGeom>
          <a:solidFill>
            <a:srgbClr val="000000">
              <a:alpha val="69804"/>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4" name="TextBox 3"/>
          <p:cNvSpPr txBox="1"/>
          <p:nvPr/>
        </p:nvSpPr>
        <p:spPr>
          <a:xfrm>
            <a:off x="8436259" y="1781915"/>
            <a:ext cx="3024336" cy="3539430"/>
          </a:xfrm>
          <a:prstGeom prst="rect">
            <a:avLst/>
          </a:prstGeom>
          <a:noFill/>
        </p:spPr>
        <p:txBody>
          <a:bodyPr wrap="square" rtlCol="0">
            <a:spAutoFit/>
          </a:bodyPr>
          <a:lstStyle/>
          <a:p>
            <a:pPr algn="ctr"/>
            <a:r>
              <a:rPr lang="en-NZ"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What is a petition?</a:t>
            </a:r>
          </a:p>
          <a:p>
            <a:pPr algn="ctr"/>
            <a:endParaRPr lang="en-NZ"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NZ"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Who can petition Parliament?</a:t>
            </a:r>
          </a:p>
          <a:p>
            <a:pPr algn="ctr"/>
            <a:endParaRPr lang="en-NZ"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Group 6"/>
          <p:cNvGrpSpPr/>
          <p:nvPr/>
        </p:nvGrpSpPr>
        <p:grpSpPr>
          <a:xfrm rot="16200000" flipH="1">
            <a:off x="9806591" y="3626978"/>
            <a:ext cx="283674" cy="3672408"/>
            <a:chOff x="6734671" y="1230085"/>
            <a:chExt cx="288033" cy="1152128"/>
          </a:xfrm>
        </p:grpSpPr>
        <p:sp>
          <p:nvSpPr>
            <p:cNvPr id="8" name="Rectangle 7"/>
            <p:cNvSpPr/>
            <p:nvPr/>
          </p:nvSpPr>
          <p:spPr>
            <a:xfrm>
              <a:off x="6734672" y="1806149"/>
              <a:ext cx="288032" cy="288032"/>
            </a:xfrm>
            <a:prstGeom prst="rect">
              <a:avLst/>
            </a:prstGeom>
            <a:solidFill>
              <a:srgbClr val="F5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Rectangle 8"/>
            <p:cNvSpPr/>
            <p:nvPr/>
          </p:nvSpPr>
          <p:spPr>
            <a:xfrm>
              <a:off x="6734672" y="2094181"/>
              <a:ext cx="288032" cy="288032"/>
            </a:xfrm>
            <a:prstGeom prst="rect">
              <a:avLst/>
            </a:prstGeom>
            <a:solidFill>
              <a:srgbClr val="D1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p:cNvSpPr/>
            <p:nvPr/>
          </p:nvSpPr>
          <p:spPr>
            <a:xfrm>
              <a:off x="6734671" y="1518117"/>
              <a:ext cx="288032" cy="288032"/>
            </a:xfrm>
            <a:prstGeom prst="rect">
              <a:avLst/>
            </a:prstGeom>
            <a:solidFill>
              <a:srgbClr val="2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1" name="Rectangle 10"/>
            <p:cNvSpPr/>
            <p:nvPr/>
          </p:nvSpPr>
          <p:spPr>
            <a:xfrm>
              <a:off x="6734672" y="1230085"/>
              <a:ext cx="288032" cy="288032"/>
            </a:xfrm>
            <a:prstGeom prst="rect">
              <a:avLst/>
            </a:prstGeom>
            <a:solidFill>
              <a:srgbClr val="17C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spTree>
    <p:extLst>
      <p:ext uri="{BB962C8B-B14F-4D97-AF65-F5344CB8AC3E}">
        <p14:creationId xmlns:p14="http://schemas.microsoft.com/office/powerpoint/2010/main" val="309277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78" y="-1"/>
            <a:ext cx="12221078" cy="8147385"/>
          </a:xfrm>
          <a:prstGeom prst="rect">
            <a:avLst/>
          </a:prstGeom>
        </p:spPr>
      </p:pic>
      <p:sp>
        <p:nvSpPr>
          <p:cNvPr id="5" name="TextBox 4"/>
          <p:cNvSpPr txBox="1"/>
          <p:nvPr/>
        </p:nvSpPr>
        <p:spPr>
          <a:xfrm>
            <a:off x="9120336" y="6237312"/>
            <a:ext cx="3175403" cy="523220"/>
          </a:xfrm>
          <a:prstGeom prst="rect">
            <a:avLst/>
          </a:prstGeom>
          <a:noFill/>
        </p:spPr>
        <p:txBody>
          <a:bodyPr wrap="square" rtlCol="0">
            <a:spAutoFit/>
          </a:bodyPr>
          <a:lstStyle/>
          <a:p>
            <a:r>
              <a:rPr lang="en-NZ" sz="1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Former Member of Parliament, Mojo Mathers with petitioners</a:t>
            </a:r>
            <a:endParaRPr lang="en-NZ"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9818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276" b="13073"/>
          <a:stretch/>
        </p:blipFill>
        <p:spPr>
          <a:xfrm>
            <a:off x="-31750" y="0"/>
            <a:ext cx="12223750" cy="7862592"/>
          </a:xfrm>
          <a:prstGeom prst="rect">
            <a:avLst/>
          </a:prstGeom>
        </p:spPr>
      </p:pic>
    </p:spTree>
    <p:extLst>
      <p:ext uri="{BB962C8B-B14F-4D97-AF65-F5344CB8AC3E}">
        <p14:creationId xmlns:p14="http://schemas.microsoft.com/office/powerpoint/2010/main" val="325936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91344" y="2276872"/>
            <a:ext cx="11784632" cy="2554545"/>
          </a:xfrm>
          <a:prstGeom prst="rect">
            <a:avLst/>
          </a:prstGeom>
          <a:noFill/>
        </p:spPr>
        <p:txBody>
          <a:bodyPr wrap="square" rtlCol="0">
            <a:spAutoFit/>
          </a:bodyPr>
          <a:lstStyle/>
          <a:p>
            <a:pPr algn="ctr"/>
            <a:r>
              <a:rPr lang="en-NZ" sz="8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HOW DO I SIGN OR CREATE A PETITION?</a:t>
            </a:r>
            <a:endParaRPr lang="en-NZ" sz="8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291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91344" y="2276872"/>
            <a:ext cx="11784632" cy="2554545"/>
          </a:xfrm>
          <a:prstGeom prst="rect">
            <a:avLst/>
          </a:prstGeom>
          <a:noFill/>
        </p:spPr>
        <p:txBody>
          <a:bodyPr wrap="square" rtlCol="0">
            <a:spAutoFit/>
          </a:bodyPr>
          <a:lstStyle/>
          <a:p>
            <a:pPr algn="ctr"/>
            <a:r>
              <a:rPr lang="en-NZ" sz="8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 want to sign a petition! </a:t>
            </a:r>
            <a:endParaRPr lang="en-NZ" sz="8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56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etadata xmlns="http://www.objective.com/ecm/document/metadata/UNKNOWN" version="1.0.0">
  <systemFields>
    <field name="Objective-Id">
      <value order="0">A595520</value>
    </field>
    <field name="Objective-Title">
      <value order="0">NZBPT select committee presentation (June 2019)</value>
    </field>
  </systemFields>
  <catalogues/>
</metadata>
</file>

<file path=customXml/item2.xml><?xml version="1.0" encoding="utf-8"?>
<ct:contentTypeSchema xmlns:ct="http://schemas.microsoft.com/office/2006/metadata/contentType" xmlns:ma="http://schemas.microsoft.com/office/2006/metadata/properties/metaAttributes" ct:_="" ma:_="" ma:contentTypeName="Document" ma:contentTypeID="0x0101007148A3B179C86B4C9376B2AECB892BC0" ma:contentTypeVersion="34" ma:contentTypeDescription="Create a new document." ma:contentTypeScope="" ma:versionID="e3455afbe2970dede297700549d17bfb">
  <xsd:schema xmlns:xsd="http://www.w3.org/2001/XMLSchema" xmlns:xs="http://www.w3.org/2001/XMLSchema" xmlns:p="http://schemas.microsoft.com/office/2006/metadata/properties" xmlns:ns2="1189770e-49f0-416d-b882-18563bcc9a13" xmlns:ns3="ec058cfa-b60a-4d2a-a92b-84d01200b51e" targetNamespace="http://schemas.microsoft.com/office/2006/metadata/properties" ma:root="true" ma:fieldsID="701c0e7cb7e5e1bd18cc2e85da78da62" ns2:_="" ns3:_="">
    <xsd:import namespace="1189770e-49f0-416d-b882-18563bcc9a13"/>
    <xsd:import namespace="ec058cfa-b60a-4d2a-a92b-84d01200b51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3:TaxKeywordTaxHTField" minOccurs="0"/>
                <xsd:element ref="ns3:TaxCatchAll" minOccurs="0"/>
                <xsd:element ref="ns2:lcf76f155ced4ddcb4097134ff3c332f" minOccurs="0"/>
                <xsd:element ref="ns2:p35fca3d0e214b69b039a8c9f6de0527" minOccurs="0"/>
                <xsd:element ref="ns2:Image" minOccurs="0"/>
                <xsd:element ref="ns2:Month"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89770e-49f0-416d-b882-18563bcc9a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da148cb-91d9-4b02-893a-5dc9852938a6" ma:termSetId="09814cd3-568e-fe90-9814-8d621ff8fb84" ma:anchorId="fba54fb3-c3e1-fe81-a776-ca4b69148c4d" ma:open="true" ma:isKeyword="false">
      <xsd:complexType>
        <xsd:sequence>
          <xsd:element ref="pc:Terms" minOccurs="0" maxOccurs="1"/>
        </xsd:sequence>
      </xsd:complexType>
    </xsd:element>
    <xsd:element name="p35fca3d0e214b69b039a8c9f6de0527" ma:index="27" nillable="true" ma:taxonomy="true" ma:internalName="p35fca3d0e214b69b039a8c9f6de0527" ma:taxonomyFieldName="Business_x0020_Function" ma:displayName="Organisation" ma:default="" ma:fieldId="{935fca3d-0e21-4b69-b039-a8c9f6de0527}" ma:sspId="cda148cb-91d9-4b02-893a-5dc9852938a6" ma:termSetId="76c135d9-bc11-46a9-a7d1-821052569386" ma:anchorId="00000000-0000-0000-0000-000000000000" ma:open="false" ma:isKeyword="false">
      <xsd:complexType>
        <xsd:sequence>
          <xsd:element ref="pc:Terms" minOccurs="0" maxOccurs="1"/>
        </xsd:sequence>
      </xsd:complexType>
    </xsd:element>
    <xsd:element name="Image" ma:index="28" nillable="true" ma:displayName="Image" ma:format="Thumbnail" ma:internalName="Image">
      <xsd:simpleType>
        <xsd:restriction base="dms:Unknown"/>
      </xsd:simpleType>
    </xsd:element>
    <xsd:element name="Month" ma:index="29" nillable="true" ma:displayName="Month" ma:format="DateOnly" ma:internalName="Month">
      <xsd:simpleType>
        <xsd:restriction base="dms:DateTim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058cfa-b60a-4d2a-a92b-84d01200b51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KeywordTaxHTField" ma:index="22" nillable="true" ma:taxonomy="true" ma:internalName="TaxKeywordTaxHTField" ma:taxonomyFieldName="TaxKeyword" ma:displayName="Keywords" ma:fieldId="{23f27201-bee3-471e-b2e7-b64fd8b7ca38}" ma:taxonomyMulti="true" ma:sspId="cda148cb-91d9-4b02-893a-5dc9852938a6" ma:termSetId="00000000-0000-0000-0000-000000000000" ma:anchorId="00000000-0000-0000-0000-000000000000" ma:open="true" ma:isKeyword="true">
      <xsd:complexType>
        <xsd:sequence>
          <xsd:element ref="pc:Terms" minOccurs="0" maxOccurs="1"/>
        </xsd:sequence>
      </xsd:complexType>
    </xsd:element>
    <xsd:element name="TaxCatchAll" ma:index="23" nillable="true" ma:displayName="Taxonomy Catch All Column" ma:hidden="true" ma:list="{f469fbb8-846d-4aaa-8aa1-605ce7233270}" ma:internalName="TaxCatchAll" ma:showField="CatchAllData" ma:web="ec058cfa-b60a-4d2a-a92b-84d01200b5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Month xmlns="1189770e-49f0-416d-b882-18563bcc9a13" xsi:nil="true"/>
    <TaxKeywordTaxHTField xmlns="ec058cfa-b60a-4d2a-a92b-84d01200b51e">
      <Terms xmlns="http://schemas.microsoft.com/office/infopath/2007/PartnerControls"/>
    </TaxKeywordTaxHTField>
    <p35fca3d0e214b69b039a8c9f6de0527 xmlns="1189770e-49f0-416d-b882-18563bcc9a13">
      <Terms xmlns="http://schemas.microsoft.com/office/infopath/2007/PartnerControls"/>
    </p35fca3d0e214b69b039a8c9f6de0527>
    <Image xmlns="1189770e-49f0-416d-b882-18563bcc9a13" xsi:nil="true"/>
    <lcf76f155ced4ddcb4097134ff3c332f xmlns="1189770e-49f0-416d-b882-18563bcc9a13">
      <Terms xmlns="http://schemas.microsoft.com/office/infopath/2007/PartnerControls"/>
    </lcf76f155ced4ddcb4097134ff3c332f>
    <TaxCatchAll xmlns="ec058cfa-b60a-4d2a-a92b-84d01200b51e" xsi:nil="true"/>
  </documentManagement>
</p:properties>
</file>

<file path=customXml/itemProps1.xml><?xml version="1.0" encoding="utf-8"?>
<ds:datastoreItem xmlns:ds="http://schemas.openxmlformats.org/officeDocument/2006/customXml" ds:itemID="{5745109E-2DDF-40CB-AC2B-FF9B10C90820}">
  <ds:schemaRefs>
    <ds:schemaRef ds:uri="http://www.objective.com/ecm/document/metadata/UNKNOWN"/>
  </ds:schemaRefs>
</ds:datastoreItem>
</file>

<file path=customXml/itemProps2.xml><?xml version="1.0" encoding="utf-8"?>
<ds:datastoreItem xmlns:ds="http://schemas.openxmlformats.org/officeDocument/2006/customXml" ds:itemID="{F3D68228-A81E-47A6-8FDD-7118F0B728E3}"/>
</file>

<file path=customXml/itemProps3.xml><?xml version="1.0" encoding="utf-8"?>
<ds:datastoreItem xmlns:ds="http://schemas.openxmlformats.org/officeDocument/2006/customXml" ds:itemID="{9D2D51F2-4C81-4ACB-812D-C09E6F7EE744}"/>
</file>

<file path=customXml/itemProps4.xml><?xml version="1.0" encoding="utf-8"?>
<ds:datastoreItem xmlns:ds="http://schemas.openxmlformats.org/officeDocument/2006/customXml" ds:itemID="{F2F9D091-170B-4C0E-AF26-B88E9E8AB659}"/>
</file>

<file path=docProps/app.xml><?xml version="1.0" encoding="utf-8"?>
<Properties xmlns="http://schemas.openxmlformats.org/officeDocument/2006/extended-properties" xmlns:vt="http://schemas.openxmlformats.org/officeDocument/2006/docPropsVTypes">
  <Template/>
  <TotalTime>22822</TotalTime>
  <Words>733</Words>
  <Application>Microsoft Office PowerPoint</Application>
  <PresentationFormat>Widescreen</PresentationFormat>
  <Paragraphs>151</Paragraphs>
  <Slides>47</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Open Sans</vt:lpstr>
      <vt:lpstr>Open Sans Light</vt:lpstr>
      <vt:lpstr>Wingdings</vt:lpstr>
      <vt:lpstr>Office Theme</vt:lpstr>
      <vt:lpstr>PowerPoint Presentation</vt:lpstr>
      <vt:lpstr>What will we cover today? </vt:lpstr>
      <vt:lpstr>Have you created a petition before? </vt:lpstr>
      <vt:lpstr>Have you signed a petition before?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your petition</vt:lpstr>
      <vt:lpstr>Standing Orders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Parliamentary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Evett</dc:creator>
  <cp:lastModifiedBy>Victoria White</cp:lastModifiedBy>
  <cp:revision>316</cp:revision>
  <cp:lastPrinted>2017-11-08T00:55:17Z</cp:lastPrinted>
  <dcterms:created xsi:type="dcterms:W3CDTF">2017-06-08T23:03:47Z</dcterms:created>
  <dcterms:modified xsi:type="dcterms:W3CDTF">2020-12-13T22:00:47Z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A595520</vt:lpwstr>
  </property>
  <property fmtid="{D5CDD505-2E9C-101B-9397-08002B2CF9AE}" pid="4" name="Objective-Title">
    <vt:lpwstr>NZBPT select committee presentation (June 2019)</vt:lpwstr>
  </property>
  <property fmtid="{D5CDD505-2E9C-101B-9397-08002B2CF9AE}" pid="5" name="Objective-Business unit [system]">
    <vt:lpwstr>Clerk of the House</vt:lpwstr>
  </property>
  <property fmtid="{D5CDD505-2E9C-101B-9397-08002B2CF9AE}" pid="6" name="Objective-Presentation type [system]">
    <vt:lpwstr>External audience</vt:lpwstr>
  </property>
  <property fmtid="{D5CDD505-2E9C-101B-9397-08002B2CF9AE}" pid="7" name="Objective-Audience [system]">
    <vt:lpwstr/>
  </property>
  <property fmtid="{D5CDD505-2E9C-101B-9397-08002B2CF9AE}" pid="8" name="Objective-Publication type [system]">
    <vt:lpwstr>Educational</vt:lpwstr>
  </property>
  <property fmtid="{D5CDD505-2E9C-101B-9397-08002B2CF9AE}" pid="9" name="Objective-Publication date [system]">
    <vt:lpwstr/>
  </property>
  <property fmtid="{D5CDD505-2E9C-101B-9397-08002B2CF9AE}" pid="10" name="Objective-Document status [system]">
    <vt:lpwstr>Draft</vt:lpwstr>
  </property>
  <property fmtid="{D5CDD505-2E9C-101B-9397-08002B2CF9AE}" pid="11" name="Objective-Administrative main type [system]">
    <vt:lpwstr>List, form or label</vt:lpwstr>
  </property>
  <property fmtid="{D5CDD505-2E9C-101B-9397-08002B2CF9AE}" pid="12" name="Objective-Administrative sub type [system]">
    <vt:lpwstr/>
  </property>
  <property fmtid="{D5CDD505-2E9C-101B-9397-08002B2CF9AE}" pid="13" name="Objective-Date of meeting [system]">
    <vt:lpwstr/>
  </property>
  <property fmtid="{D5CDD505-2E9C-101B-9397-08002B2CF9AE}" pid="14" name="ContentTypeId">
    <vt:lpwstr>0x0101007148A3B179C86B4C9376B2AECB892BC0</vt:lpwstr>
  </property>
  <property fmtid="{D5CDD505-2E9C-101B-9397-08002B2CF9AE}" pid="15" name="TaxKeyword">
    <vt:lpwstr/>
  </property>
</Properties>
</file>