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sldIdLst>
    <p:sldId id="256" r:id="rId3"/>
    <p:sldId id="258" r:id="rId4"/>
    <p:sldId id="259" r:id="rId5"/>
    <p:sldId id="260" r:id="rId6"/>
    <p:sldId id="269" r:id="rId7"/>
    <p:sldId id="261" r:id="rId8"/>
    <p:sldId id="264" r:id="rId9"/>
    <p:sldId id="265" r:id="rId10"/>
    <p:sldId id="262" r:id="rId11"/>
    <p:sldId id="263" r:id="rId12"/>
    <p:sldId id="267" r:id="rId13"/>
    <p:sldId id="266" r:id="rId14"/>
    <p:sldId id="268" r:id="rId15"/>
    <p:sldId id="271" r:id="rId16"/>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68700" autoAdjust="0"/>
  </p:normalViewPr>
  <p:slideViewPr>
    <p:cSldViewPr snapToGrid="0">
      <p:cViewPr varScale="1">
        <p:scale>
          <a:sx n="80" d="100"/>
          <a:sy n="80" d="100"/>
        </p:scale>
        <p:origin x="17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3EDDDA-C1CB-4E07-9C1A-BBE56632ABEE}" type="doc">
      <dgm:prSet loTypeId="urn:microsoft.com/office/officeart/2005/8/layout/hProcess11" loCatId="process" qsTypeId="urn:microsoft.com/office/officeart/2005/8/quickstyle/simple1" qsCatId="simple" csTypeId="urn:microsoft.com/office/officeart/2005/8/colors/accent3_1" csCatId="accent3" phldr="1"/>
      <dgm:spPr/>
      <dgm:t>
        <a:bodyPr/>
        <a:lstStyle/>
        <a:p>
          <a:endParaRPr lang="en-NZ"/>
        </a:p>
      </dgm:t>
    </dgm:pt>
    <dgm:pt modelId="{8EF1C6F2-6587-417B-8F5F-7E33844535DF}">
      <dgm:prSet phldrT="[Text]"/>
      <dgm:spPr/>
      <dgm:t>
        <a:bodyPr/>
        <a:lstStyle/>
        <a:p>
          <a:r>
            <a:rPr lang="en-NZ" dirty="0" smtClean="0">
              <a:solidFill>
                <a:schemeClr val="bg1"/>
              </a:solidFill>
            </a:rPr>
            <a:t>What is the difference between Parliament and Government?</a:t>
          </a:r>
          <a:endParaRPr lang="en-NZ" dirty="0">
            <a:solidFill>
              <a:schemeClr val="bg1"/>
            </a:solidFill>
          </a:endParaRPr>
        </a:p>
      </dgm:t>
    </dgm:pt>
    <dgm:pt modelId="{747C415F-5710-49F2-A7D9-0FD10955FADE}" type="parTrans" cxnId="{73FEB76F-ECB2-46F4-81A8-8EB9652CF9C6}">
      <dgm:prSet/>
      <dgm:spPr/>
      <dgm:t>
        <a:bodyPr/>
        <a:lstStyle/>
        <a:p>
          <a:endParaRPr lang="en-NZ"/>
        </a:p>
      </dgm:t>
    </dgm:pt>
    <dgm:pt modelId="{DEEB7718-73A3-4C6C-BF02-C1C576958A0B}" type="sibTrans" cxnId="{73FEB76F-ECB2-46F4-81A8-8EB9652CF9C6}">
      <dgm:prSet/>
      <dgm:spPr/>
      <dgm:t>
        <a:bodyPr/>
        <a:lstStyle/>
        <a:p>
          <a:endParaRPr lang="en-NZ"/>
        </a:p>
      </dgm:t>
    </dgm:pt>
    <dgm:pt modelId="{FAD6987C-C3CF-44E1-B550-0651D2C2494E}">
      <dgm:prSet phldrT="[Text]"/>
      <dgm:spPr/>
      <dgm:t>
        <a:bodyPr/>
        <a:lstStyle/>
        <a:p>
          <a:r>
            <a:rPr lang="en-NZ" dirty="0" smtClean="0">
              <a:solidFill>
                <a:schemeClr val="bg1"/>
              </a:solidFill>
            </a:rPr>
            <a:t>What are the important features of the Executive Council and the Executive?</a:t>
          </a:r>
          <a:endParaRPr lang="en-NZ" dirty="0">
            <a:solidFill>
              <a:schemeClr val="bg1"/>
            </a:solidFill>
          </a:endParaRPr>
        </a:p>
      </dgm:t>
    </dgm:pt>
    <dgm:pt modelId="{5367FC53-3DD3-495B-A424-4D2FA2A9DB33}" type="parTrans" cxnId="{BB2EE677-6E97-454E-94CA-7BFC886258BC}">
      <dgm:prSet/>
      <dgm:spPr/>
      <dgm:t>
        <a:bodyPr/>
        <a:lstStyle/>
        <a:p>
          <a:endParaRPr lang="en-NZ"/>
        </a:p>
      </dgm:t>
    </dgm:pt>
    <dgm:pt modelId="{479A64D8-52A5-4556-ABC6-99E20E1F535F}" type="sibTrans" cxnId="{BB2EE677-6E97-454E-94CA-7BFC886258BC}">
      <dgm:prSet/>
      <dgm:spPr/>
      <dgm:t>
        <a:bodyPr/>
        <a:lstStyle/>
        <a:p>
          <a:endParaRPr lang="en-NZ"/>
        </a:p>
      </dgm:t>
    </dgm:pt>
    <dgm:pt modelId="{70B55839-F3AF-4D1E-A9A6-E99CA9B3704B}">
      <dgm:prSet phldrT="[Text]"/>
      <dgm:spPr/>
      <dgm:t>
        <a:bodyPr/>
        <a:lstStyle/>
        <a:p>
          <a:r>
            <a:rPr lang="en-NZ" dirty="0" smtClean="0">
              <a:solidFill>
                <a:schemeClr val="bg1"/>
              </a:solidFill>
            </a:rPr>
            <a:t>What are the roles and responsibilities of The Prime Minister, Ministers  and Cabinet Committees?</a:t>
          </a:r>
          <a:endParaRPr lang="en-NZ" dirty="0">
            <a:solidFill>
              <a:schemeClr val="bg1"/>
            </a:solidFill>
          </a:endParaRPr>
        </a:p>
      </dgm:t>
    </dgm:pt>
    <dgm:pt modelId="{10DF8B08-1E42-4F01-9719-A045C6A319C8}" type="parTrans" cxnId="{80AA1188-5EF2-47BD-BC8F-D2F2C67A1543}">
      <dgm:prSet/>
      <dgm:spPr/>
      <dgm:t>
        <a:bodyPr/>
        <a:lstStyle/>
        <a:p>
          <a:endParaRPr lang="en-NZ"/>
        </a:p>
      </dgm:t>
    </dgm:pt>
    <dgm:pt modelId="{8073A67C-8C5D-45AD-AEA0-385B71C9C61C}" type="sibTrans" cxnId="{80AA1188-5EF2-47BD-BC8F-D2F2C67A1543}">
      <dgm:prSet/>
      <dgm:spPr/>
      <dgm:t>
        <a:bodyPr/>
        <a:lstStyle/>
        <a:p>
          <a:endParaRPr lang="en-NZ"/>
        </a:p>
      </dgm:t>
    </dgm:pt>
    <dgm:pt modelId="{34947E8D-464E-49F1-8C69-7188C58DD9B0}">
      <dgm:prSet/>
      <dgm:spPr/>
      <dgm:t>
        <a:bodyPr/>
        <a:lstStyle/>
        <a:p>
          <a:r>
            <a:rPr lang="en-NZ" dirty="0" smtClean="0">
              <a:solidFill>
                <a:schemeClr val="bg1"/>
              </a:solidFill>
            </a:rPr>
            <a:t>How does Cabinet make decisions?</a:t>
          </a:r>
          <a:endParaRPr lang="en-NZ" dirty="0">
            <a:solidFill>
              <a:schemeClr val="bg1"/>
            </a:solidFill>
          </a:endParaRPr>
        </a:p>
      </dgm:t>
    </dgm:pt>
    <dgm:pt modelId="{E2AE5E1B-08AB-42BC-8D8A-50F4F6E64254}" type="parTrans" cxnId="{98264581-16FD-42C5-BAF1-BC85078FAF7D}">
      <dgm:prSet/>
      <dgm:spPr/>
      <dgm:t>
        <a:bodyPr/>
        <a:lstStyle/>
        <a:p>
          <a:endParaRPr lang="en-NZ"/>
        </a:p>
      </dgm:t>
    </dgm:pt>
    <dgm:pt modelId="{32F32E59-8581-4DBC-B77D-DD02F11D0D4D}" type="sibTrans" cxnId="{98264581-16FD-42C5-BAF1-BC85078FAF7D}">
      <dgm:prSet/>
      <dgm:spPr/>
      <dgm:t>
        <a:bodyPr/>
        <a:lstStyle/>
        <a:p>
          <a:endParaRPr lang="en-NZ"/>
        </a:p>
      </dgm:t>
    </dgm:pt>
    <dgm:pt modelId="{2A0E640A-D81A-4649-BF07-FD7305D8B037}">
      <dgm:prSet/>
      <dgm:spPr/>
      <dgm:t>
        <a:bodyPr/>
        <a:lstStyle/>
        <a:p>
          <a:endParaRPr lang="en-NZ"/>
        </a:p>
      </dgm:t>
    </dgm:pt>
    <dgm:pt modelId="{B10CBCFB-1415-4BC2-A767-6102DD26C0A0}" type="parTrans" cxnId="{48D084FF-EDD0-4FD5-871D-E6EAABD62B2A}">
      <dgm:prSet/>
      <dgm:spPr/>
      <dgm:t>
        <a:bodyPr/>
        <a:lstStyle/>
        <a:p>
          <a:endParaRPr lang="en-NZ"/>
        </a:p>
      </dgm:t>
    </dgm:pt>
    <dgm:pt modelId="{2E77A791-6F0E-46B3-A1E5-E11F5E42515C}" type="sibTrans" cxnId="{48D084FF-EDD0-4FD5-871D-E6EAABD62B2A}">
      <dgm:prSet/>
      <dgm:spPr/>
      <dgm:t>
        <a:bodyPr/>
        <a:lstStyle/>
        <a:p>
          <a:endParaRPr lang="en-NZ"/>
        </a:p>
      </dgm:t>
    </dgm:pt>
    <dgm:pt modelId="{5F4A26B9-3D37-4461-88E4-7B413AB263B1}">
      <dgm:prSet/>
      <dgm:spPr/>
      <dgm:t>
        <a:bodyPr/>
        <a:lstStyle/>
        <a:p>
          <a:r>
            <a:rPr lang="en-NZ" dirty="0" smtClean="0">
              <a:solidFill>
                <a:schemeClr val="bg1"/>
              </a:solidFill>
            </a:rPr>
            <a:t>What are key features of the Cabinet Manual?</a:t>
          </a:r>
          <a:endParaRPr lang="en-NZ" dirty="0">
            <a:solidFill>
              <a:schemeClr val="bg1"/>
            </a:solidFill>
          </a:endParaRPr>
        </a:p>
      </dgm:t>
    </dgm:pt>
    <dgm:pt modelId="{DB4CF20B-8BA1-4694-B520-41E950CDEF39}" type="parTrans" cxnId="{E91C888C-AA17-4D6E-B7E9-186921C77F94}">
      <dgm:prSet/>
      <dgm:spPr/>
      <dgm:t>
        <a:bodyPr/>
        <a:lstStyle/>
        <a:p>
          <a:endParaRPr lang="en-NZ"/>
        </a:p>
      </dgm:t>
    </dgm:pt>
    <dgm:pt modelId="{3EC5AD30-7340-4BA2-B98B-5EB190489B41}" type="sibTrans" cxnId="{E91C888C-AA17-4D6E-B7E9-186921C77F94}">
      <dgm:prSet/>
      <dgm:spPr/>
      <dgm:t>
        <a:bodyPr/>
        <a:lstStyle/>
        <a:p>
          <a:endParaRPr lang="en-NZ"/>
        </a:p>
      </dgm:t>
    </dgm:pt>
    <dgm:pt modelId="{A0A1EC2B-E9F5-4842-A793-0973A91A4A6D}" type="pres">
      <dgm:prSet presAssocID="{823EDDDA-C1CB-4E07-9C1A-BBE56632ABEE}" presName="Name0" presStyleCnt="0">
        <dgm:presLayoutVars>
          <dgm:dir/>
          <dgm:resizeHandles val="exact"/>
        </dgm:presLayoutVars>
      </dgm:prSet>
      <dgm:spPr/>
      <dgm:t>
        <a:bodyPr/>
        <a:lstStyle/>
        <a:p>
          <a:endParaRPr lang="en-NZ"/>
        </a:p>
      </dgm:t>
    </dgm:pt>
    <dgm:pt modelId="{FEAB2BA8-9281-459C-A10A-1D1C7CE7BEC4}" type="pres">
      <dgm:prSet presAssocID="{823EDDDA-C1CB-4E07-9C1A-BBE56632ABEE}" presName="arrow" presStyleLbl="bgShp" presStyleIdx="0" presStyleCnt="1" custLinFactNeighborY="853"/>
      <dgm:spPr/>
    </dgm:pt>
    <dgm:pt modelId="{7318CF94-D9CA-4382-B7A8-2A39467AD847}" type="pres">
      <dgm:prSet presAssocID="{823EDDDA-C1CB-4E07-9C1A-BBE56632ABEE}" presName="points" presStyleCnt="0"/>
      <dgm:spPr/>
    </dgm:pt>
    <dgm:pt modelId="{AAE44736-DB48-4A80-9A0E-1AF1AC7E2220}" type="pres">
      <dgm:prSet presAssocID="{8EF1C6F2-6587-417B-8F5F-7E33844535DF}" presName="compositeA" presStyleCnt="0"/>
      <dgm:spPr/>
    </dgm:pt>
    <dgm:pt modelId="{51CA4210-E215-45D6-89E5-EEB3C6033DBF}" type="pres">
      <dgm:prSet presAssocID="{8EF1C6F2-6587-417B-8F5F-7E33844535DF}" presName="textA" presStyleLbl="revTx" presStyleIdx="0" presStyleCnt="6">
        <dgm:presLayoutVars>
          <dgm:bulletEnabled val="1"/>
        </dgm:presLayoutVars>
      </dgm:prSet>
      <dgm:spPr/>
      <dgm:t>
        <a:bodyPr/>
        <a:lstStyle/>
        <a:p>
          <a:endParaRPr lang="en-NZ"/>
        </a:p>
      </dgm:t>
    </dgm:pt>
    <dgm:pt modelId="{016E753E-A430-446B-B5E4-61D8E66DC139}" type="pres">
      <dgm:prSet presAssocID="{8EF1C6F2-6587-417B-8F5F-7E33844535DF}" presName="circleA" presStyleLbl="node1" presStyleIdx="0" presStyleCnt="6"/>
      <dgm:spPr/>
    </dgm:pt>
    <dgm:pt modelId="{6796B52E-FA0C-4A51-96FB-C43FD778ACFA}" type="pres">
      <dgm:prSet presAssocID="{8EF1C6F2-6587-417B-8F5F-7E33844535DF}" presName="spaceA" presStyleCnt="0"/>
      <dgm:spPr/>
    </dgm:pt>
    <dgm:pt modelId="{A5317CBD-1B46-4B6E-96F1-15485D935F1F}" type="pres">
      <dgm:prSet presAssocID="{DEEB7718-73A3-4C6C-BF02-C1C576958A0B}" presName="space" presStyleCnt="0"/>
      <dgm:spPr/>
    </dgm:pt>
    <dgm:pt modelId="{755710F8-E04D-4C38-B25B-EEE65515CC64}" type="pres">
      <dgm:prSet presAssocID="{FAD6987C-C3CF-44E1-B550-0651D2C2494E}" presName="compositeB" presStyleCnt="0"/>
      <dgm:spPr/>
    </dgm:pt>
    <dgm:pt modelId="{AA29AB85-9773-4694-8288-38938C7EE3C0}" type="pres">
      <dgm:prSet presAssocID="{FAD6987C-C3CF-44E1-B550-0651D2C2494E}" presName="textB" presStyleLbl="revTx" presStyleIdx="1" presStyleCnt="6" custLinFactNeighborX="11348" custLinFactNeighborY="-4570">
        <dgm:presLayoutVars>
          <dgm:bulletEnabled val="1"/>
        </dgm:presLayoutVars>
      </dgm:prSet>
      <dgm:spPr/>
      <dgm:t>
        <a:bodyPr/>
        <a:lstStyle/>
        <a:p>
          <a:endParaRPr lang="en-NZ"/>
        </a:p>
      </dgm:t>
    </dgm:pt>
    <dgm:pt modelId="{CF53848A-5409-4419-8035-29D66F6B7D0F}" type="pres">
      <dgm:prSet presAssocID="{FAD6987C-C3CF-44E1-B550-0651D2C2494E}" presName="circleB" presStyleLbl="node1" presStyleIdx="1" presStyleCnt="6"/>
      <dgm:spPr/>
    </dgm:pt>
    <dgm:pt modelId="{A9161AEC-5CBC-4CB3-886D-49AACA30DA13}" type="pres">
      <dgm:prSet presAssocID="{FAD6987C-C3CF-44E1-B550-0651D2C2494E}" presName="spaceB" presStyleCnt="0"/>
      <dgm:spPr/>
    </dgm:pt>
    <dgm:pt modelId="{A0D58F6B-CA07-4F57-B795-799171DFCEA0}" type="pres">
      <dgm:prSet presAssocID="{479A64D8-52A5-4556-ABC6-99E20E1F535F}" presName="space" presStyleCnt="0"/>
      <dgm:spPr/>
    </dgm:pt>
    <dgm:pt modelId="{098CB776-8B5D-415C-9FA5-670033CFAA72}" type="pres">
      <dgm:prSet presAssocID="{70B55839-F3AF-4D1E-A9A6-E99CA9B3704B}" presName="compositeA" presStyleCnt="0"/>
      <dgm:spPr/>
    </dgm:pt>
    <dgm:pt modelId="{B4924177-5C70-4EE8-86EE-FE2985EA3A0B}" type="pres">
      <dgm:prSet presAssocID="{70B55839-F3AF-4D1E-A9A6-E99CA9B3704B}" presName="textA" presStyleLbl="revTx" presStyleIdx="2" presStyleCnt="6">
        <dgm:presLayoutVars>
          <dgm:bulletEnabled val="1"/>
        </dgm:presLayoutVars>
      </dgm:prSet>
      <dgm:spPr/>
      <dgm:t>
        <a:bodyPr/>
        <a:lstStyle/>
        <a:p>
          <a:endParaRPr lang="en-NZ"/>
        </a:p>
      </dgm:t>
    </dgm:pt>
    <dgm:pt modelId="{8CDF46A3-EB9F-49F3-86A1-A71D93C7D676}" type="pres">
      <dgm:prSet presAssocID="{70B55839-F3AF-4D1E-A9A6-E99CA9B3704B}" presName="circleA" presStyleLbl="node1" presStyleIdx="2" presStyleCnt="6"/>
      <dgm:spPr/>
    </dgm:pt>
    <dgm:pt modelId="{09749F27-09DD-493C-A8F2-7904F623D4E1}" type="pres">
      <dgm:prSet presAssocID="{70B55839-F3AF-4D1E-A9A6-E99CA9B3704B}" presName="spaceA" presStyleCnt="0"/>
      <dgm:spPr/>
    </dgm:pt>
    <dgm:pt modelId="{0823D240-29C3-4AD3-85D7-092FED075426}" type="pres">
      <dgm:prSet presAssocID="{8073A67C-8C5D-45AD-AEA0-385B71C9C61C}" presName="space" presStyleCnt="0"/>
      <dgm:spPr/>
    </dgm:pt>
    <dgm:pt modelId="{519D2FF8-6829-46B0-BB72-A40B06D87E6C}" type="pres">
      <dgm:prSet presAssocID="{34947E8D-464E-49F1-8C69-7188C58DD9B0}" presName="compositeB" presStyleCnt="0"/>
      <dgm:spPr/>
    </dgm:pt>
    <dgm:pt modelId="{5C4B2B8A-D8A2-43F7-B0BC-6D12E3769177}" type="pres">
      <dgm:prSet presAssocID="{34947E8D-464E-49F1-8C69-7188C58DD9B0}" presName="textB" presStyleLbl="revTx" presStyleIdx="3" presStyleCnt="6">
        <dgm:presLayoutVars>
          <dgm:bulletEnabled val="1"/>
        </dgm:presLayoutVars>
      </dgm:prSet>
      <dgm:spPr/>
      <dgm:t>
        <a:bodyPr/>
        <a:lstStyle/>
        <a:p>
          <a:endParaRPr lang="en-NZ"/>
        </a:p>
      </dgm:t>
    </dgm:pt>
    <dgm:pt modelId="{843CFA32-E303-433A-BBDE-144808585682}" type="pres">
      <dgm:prSet presAssocID="{34947E8D-464E-49F1-8C69-7188C58DD9B0}" presName="circleB" presStyleLbl="node1" presStyleIdx="3" presStyleCnt="6"/>
      <dgm:spPr/>
    </dgm:pt>
    <dgm:pt modelId="{68A2EE39-F4C8-4459-B9B7-68F5E9AA26D8}" type="pres">
      <dgm:prSet presAssocID="{34947E8D-464E-49F1-8C69-7188C58DD9B0}" presName="spaceB" presStyleCnt="0"/>
      <dgm:spPr/>
    </dgm:pt>
    <dgm:pt modelId="{44D08D3B-A77A-4B05-8B83-F8CC425BCFE2}" type="pres">
      <dgm:prSet presAssocID="{32F32E59-8581-4DBC-B77D-DD02F11D0D4D}" presName="space" presStyleCnt="0"/>
      <dgm:spPr/>
    </dgm:pt>
    <dgm:pt modelId="{CEF70BB5-4B7C-4A9C-B48B-3BEF7A42F6C2}" type="pres">
      <dgm:prSet presAssocID="{2A0E640A-D81A-4649-BF07-FD7305D8B037}" presName="compositeA" presStyleCnt="0"/>
      <dgm:spPr/>
    </dgm:pt>
    <dgm:pt modelId="{372E9169-6F28-432C-881F-52C68AA3465F}" type="pres">
      <dgm:prSet presAssocID="{2A0E640A-D81A-4649-BF07-FD7305D8B037}" presName="textA" presStyleLbl="revTx" presStyleIdx="4" presStyleCnt="6">
        <dgm:presLayoutVars>
          <dgm:bulletEnabled val="1"/>
        </dgm:presLayoutVars>
      </dgm:prSet>
      <dgm:spPr/>
      <dgm:t>
        <a:bodyPr/>
        <a:lstStyle/>
        <a:p>
          <a:endParaRPr lang="en-NZ"/>
        </a:p>
      </dgm:t>
    </dgm:pt>
    <dgm:pt modelId="{B8BB0DA3-D28C-4392-BD2B-73E3F20B56D3}" type="pres">
      <dgm:prSet presAssocID="{2A0E640A-D81A-4649-BF07-FD7305D8B037}" presName="circleA" presStyleLbl="node1" presStyleIdx="4" presStyleCnt="6"/>
      <dgm:spPr/>
    </dgm:pt>
    <dgm:pt modelId="{3E460493-AE57-4041-93A6-A35F8E678255}" type="pres">
      <dgm:prSet presAssocID="{2A0E640A-D81A-4649-BF07-FD7305D8B037}" presName="spaceA" presStyleCnt="0"/>
      <dgm:spPr/>
    </dgm:pt>
    <dgm:pt modelId="{B7CCDDF2-550A-4151-BFDB-6153E6993D4A}" type="pres">
      <dgm:prSet presAssocID="{2E77A791-6F0E-46B3-A1E5-E11F5E42515C}" presName="space" presStyleCnt="0"/>
      <dgm:spPr/>
    </dgm:pt>
    <dgm:pt modelId="{F7C9BFEE-A219-456B-BB8B-AE96B87AA0AE}" type="pres">
      <dgm:prSet presAssocID="{5F4A26B9-3D37-4461-88E4-7B413AB263B1}" presName="compositeB" presStyleCnt="0"/>
      <dgm:spPr/>
    </dgm:pt>
    <dgm:pt modelId="{B14FED06-D424-4696-9657-2E85D5164DE9}" type="pres">
      <dgm:prSet presAssocID="{5F4A26B9-3D37-4461-88E4-7B413AB263B1}" presName="textB" presStyleLbl="revTx" presStyleIdx="5" presStyleCnt="6" custLinFactY="-29685" custLinFactNeighborX="-95009" custLinFactNeighborY="-100000">
        <dgm:presLayoutVars>
          <dgm:bulletEnabled val="1"/>
        </dgm:presLayoutVars>
      </dgm:prSet>
      <dgm:spPr/>
      <dgm:t>
        <a:bodyPr/>
        <a:lstStyle/>
        <a:p>
          <a:endParaRPr lang="en-NZ"/>
        </a:p>
      </dgm:t>
    </dgm:pt>
    <dgm:pt modelId="{7D23BF37-4CFB-4D6E-80F2-9BB7EC74F318}" type="pres">
      <dgm:prSet presAssocID="{5F4A26B9-3D37-4461-88E4-7B413AB263B1}" presName="circleB" presStyleLbl="node1" presStyleIdx="5" presStyleCnt="6"/>
      <dgm:spPr/>
    </dgm:pt>
    <dgm:pt modelId="{AA68F353-8C7F-47FD-B07C-66C80E8722B7}" type="pres">
      <dgm:prSet presAssocID="{5F4A26B9-3D37-4461-88E4-7B413AB263B1}" presName="spaceB" presStyleCnt="0"/>
      <dgm:spPr/>
    </dgm:pt>
  </dgm:ptLst>
  <dgm:cxnLst>
    <dgm:cxn modelId="{98264581-16FD-42C5-BAF1-BC85078FAF7D}" srcId="{823EDDDA-C1CB-4E07-9C1A-BBE56632ABEE}" destId="{34947E8D-464E-49F1-8C69-7188C58DD9B0}" srcOrd="3" destOrd="0" parTransId="{E2AE5E1B-08AB-42BC-8D8A-50F4F6E64254}" sibTransId="{32F32E59-8581-4DBC-B77D-DD02F11D0D4D}"/>
    <dgm:cxn modelId="{A63089FB-1433-4823-A05B-AC4F251CCB3F}" type="presOf" srcId="{FAD6987C-C3CF-44E1-B550-0651D2C2494E}" destId="{AA29AB85-9773-4694-8288-38938C7EE3C0}" srcOrd="0" destOrd="0" presId="urn:microsoft.com/office/officeart/2005/8/layout/hProcess11"/>
    <dgm:cxn modelId="{E91C888C-AA17-4D6E-B7E9-186921C77F94}" srcId="{823EDDDA-C1CB-4E07-9C1A-BBE56632ABEE}" destId="{5F4A26B9-3D37-4461-88E4-7B413AB263B1}" srcOrd="5" destOrd="0" parTransId="{DB4CF20B-8BA1-4694-B520-41E950CDEF39}" sibTransId="{3EC5AD30-7340-4BA2-B98B-5EB190489B41}"/>
    <dgm:cxn modelId="{E45E3AF1-BE76-4E29-A7D0-B85460F8405C}" type="presOf" srcId="{2A0E640A-D81A-4649-BF07-FD7305D8B037}" destId="{372E9169-6F28-432C-881F-52C68AA3465F}" srcOrd="0" destOrd="0" presId="urn:microsoft.com/office/officeart/2005/8/layout/hProcess11"/>
    <dgm:cxn modelId="{73FEB76F-ECB2-46F4-81A8-8EB9652CF9C6}" srcId="{823EDDDA-C1CB-4E07-9C1A-BBE56632ABEE}" destId="{8EF1C6F2-6587-417B-8F5F-7E33844535DF}" srcOrd="0" destOrd="0" parTransId="{747C415F-5710-49F2-A7D9-0FD10955FADE}" sibTransId="{DEEB7718-73A3-4C6C-BF02-C1C576958A0B}"/>
    <dgm:cxn modelId="{CEF9F322-B289-401A-893B-C9024A92E062}" type="presOf" srcId="{823EDDDA-C1CB-4E07-9C1A-BBE56632ABEE}" destId="{A0A1EC2B-E9F5-4842-A793-0973A91A4A6D}" srcOrd="0" destOrd="0" presId="urn:microsoft.com/office/officeart/2005/8/layout/hProcess11"/>
    <dgm:cxn modelId="{80AA1188-5EF2-47BD-BC8F-D2F2C67A1543}" srcId="{823EDDDA-C1CB-4E07-9C1A-BBE56632ABEE}" destId="{70B55839-F3AF-4D1E-A9A6-E99CA9B3704B}" srcOrd="2" destOrd="0" parTransId="{10DF8B08-1E42-4F01-9719-A045C6A319C8}" sibTransId="{8073A67C-8C5D-45AD-AEA0-385B71C9C61C}"/>
    <dgm:cxn modelId="{D2199125-A665-4662-AAB6-674D4284B214}" type="presOf" srcId="{34947E8D-464E-49F1-8C69-7188C58DD9B0}" destId="{5C4B2B8A-D8A2-43F7-B0BC-6D12E3769177}" srcOrd="0" destOrd="0" presId="urn:microsoft.com/office/officeart/2005/8/layout/hProcess11"/>
    <dgm:cxn modelId="{E85C8997-E706-42C1-8CA6-5D723AC3D325}" type="presOf" srcId="{8EF1C6F2-6587-417B-8F5F-7E33844535DF}" destId="{51CA4210-E215-45D6-89E5-EEB3C6033DBF}" srcOrd="0" destOrd="0" presId="urn:microsoft.com/office/officeart/2005/8/layout/hProcess11"/>
    <dgm:cxn modelId="{BB2EE677-6E97-454E-94CA-7BFC886258BC}" srcId="{823EDDDA-C1CB-4E07-9C1A-BBE56632ABEE}" destId="{FAD6987C-C3CF-44E1-B550-0651D2C2494E}" srcOrd="1" destOrd="0" parTransId="{5367FC53-3DD3-495B-A424-4D2FA2A9DB33}" sibTransId="{479A64D8-52A5-4556-ABC6-99E20E1F535F}"/>
    <dgm:cxn modelId="{48D084FF-EDD0-4FD5-871D-E6EAABD62B2A}" srcId="{823EDDDA-C1CB-4E07-9C1A-BBE56632ABEE}" destId="{2A0E640A-D81A-4649-BF07-FD7305D8B037}" srcOrd="4" destOrd="0" parTransId="{B10CBCFB-1415-4BC2-A767-6102DD26C0A0}" sibTransId="{2E77A791-6F0E-46B3-A1E5-E11F5E42515C}"/>
    <dgm:cxn modelId="{9FE04E33-4AD1-4912-901F-F7334F87F38E}" type="presOf" srcId="{70B55839-F3AF-4D1E-A9A6-E99CA9B3704B}" destId="{B4924177-5C70-4EE8-86EE-FE2985EA3A0B}" srcOrd="0" destOrd="0" presId="urn:microsoft.com/office/officeart/2005/8/layout/hProcess11"/>
    <dgm:cxn modelId="{98AE514E-8340-404E-9BDE-B74CCB7B7E08}" type="presOf" srcId="{5F4A26B9-3D37-4461-88E4-7B413AB263B1}" destId="{B14FED06-D424-4696-9657-2E85D5164DE9}" srcOrd="0" destOrd="0" presId="urn:microsoft.com/office/officeart/2005/8/layout/hProcess11"/>
    <dgm:cxn modelId="{49A05BB2-887D-408D-8711-33F822E584BC}" type="presParOf" srcId="{A0A1EC2B-E9F5-4842-A793-0973A91A4A6D}" destId="{FEAB2BA8-9281-459C-A10A-1D1C7CE7BEC4}" srcOrd="0" destOrd="0" presId="urn:microsoft.com/office/officeart/2005/8/layout/hProcess11"/>
    <dgm:cxn modelId="{D37898C7-9E11-4394-8790-D8CCB51AB043}" type="presParOf" srcId="{A0A1EC2B-E9F5-4842-A793-0973A91A4A6D}" destId="{7318CF94-D9CA-4382-B7A8-2A39467AD847}" srcOrd="1" destOrd="0" presId="urn:microsoft.com/office/officeart/2005/8/layout/hProcess11"/>
    <dgm:cxn modelId="{96500CAA-D2F8-41FC-8B3E-7006E3E1A05B}" type="presParOf" srcId="{7318CF94-D9CA-4382-B7A8-2A39467AD847}" destId="{AAE44736-DB48-4A80-9A0E-1AF1AC7E2220}" srcOrd="0" destOrd="0" presId="urn:microsoft.com/office/officeart/2005/8/layout/hProcess11"/>
    <dgm:cxn modelId="{98449572-F647-49B8-BC67-F3546A74245C}" type="presParOf" srcId="{AAE44736-DB48-4A80-9A0E-1AF1AC7E2220}" destId="{51CA4210-E215-45D6-89E5-EEB3C6033DBF}" srcOrd="0" destOrd="0" presId="urn:microsoft.com/office/officeart/2005/8/layout/hProcess11"/>
    <dgm:cxn modelId="{AC29939F-A168-4BE5-A07B-E0C226E90447}" type="presParOf" srcId="{AAE44736-DB48-4A80-9A0E-1AF1AC7E2220}" destId="{016E753E-A430-446B-B5E4-61D8E66DC139}" srcOrd="1" destOrd="0" presId="urn:microsoft.com/office/officeart/2005/8/layout/hProcess11"/>
    <dgm:cxn modelId="{E1E36DF8-DD5E-4A55-896C-D1F7DD5CD4C7}" type="presParOf" srcId="{AAE44736-DB48-4A80-9A0E-1AF1AC7E2220}" destId="{6796B52E-FA0C-4A51-96FB-C43FD778ACFA}" srcOrd="2" destOrd="0" presId="urn:microsoft.com/office/officeart/2005/8/layout/hProcess11"/>
    <dgm:cxn modelId="{70F520F1-20EB-4A2F-A377-A6EBF09393D3}" type="presParOf" srcId="{7318CF94-D9CA-4382-B7A8-2A39467AD847}" destId="{A5317CBD-1B46-4B6E-96F1-15485D935F1F}" srcOrd="1" destOrd="0" presId="urn:microsoft.com/office/officeart/2005/8/layout/hProcess11"/>
    <dgm:cxn modelId="{23C111A2-42DC-48D0-B256-0DA0FFB54F2B}" type="presParOf" srcId="{7318CF94-D9CA-4382-B7A8-2A39467AD847}" destId="{755710F8-E04D-4C38-B25B-EEE65515CC64}" srcOrd="2" destOrd="0" presId="urn:microsoft.com/office/officeart/2005/8/layout/hProcess11"/>
    <dgm:cxn modelId="{80A38FB9-FC51-426E-8660-2CFBD2F47B6B}" type="presParOf" srcId="{755710F8-E04D-4C38-B25B-EEE65515CC64}" destId="{AA29AB85-9773-4694-8288-38938C7EE3C0}" srcOrd="0" destOrd="0" presId="urn:microsoft.com/office/officeart/2005/8/layout/hProcess11"/>
    <dgm:cxn modelId="{74D0E1A3-537C-4FF9-B03F-EF83639E1B02}" type="presParOf" srcId="{755710F8-E04D-4C38-B25B-EEE65515CC64}" destId="{CF53848A-5409-4419-8035-29D66F6B7D0F}" srcOrd="1" destOrd="0" presId="urn:microsoft.com/office/officeart/2005/8/layout/hProcess11"/>
    <dgm:cxn modelId="{196177BD-0C7F-461C-8956-081AA28A3D4C}" type="presParOf" srcId="{755710F8-E04D-4C38-B25B-EEE65515CC64}" destId="{A9161AEC-5CBC-4CB3-886D-49AACA30DA13}" srcOrd="2" destOrd="0" presId="urn:microsoft.com/office/officeart/2005/8/layout/hProcess11"/>
    <dgm:cxn modelId="{5BB5F4F2-EFF1-48ED-A4F6-9FE70E228A88}" type="presParOf" srcId="{7318CF94-D9CA-4382-B7A8-2A39467AD847}" destId="{A0D58F6B-CA07-4F57-B795-799171DFCEA0}" srcOrd="3" destOrd="0" presId="urn:microsoft.com/office/officeart/2005/8/layout/hProcess11"/>
    <dgm:cxn modelId="{4D8B50EA-9A68-400C-9F01-7EE09B560A56}" type="presParOf" srcId="{7318CF94-D9CA-4382-B7A8-2A39467AD847}" destId="{098CB776-8B5D-415C-9FA5-670033CFAA72}" srcOrd="4" destOrd="0" presId="urn:microsoft.com/office/officeart/2005/8/layout/hProcess11"/>
    <dgm:cxn modelId="{A57748D2-69D0-4042-BC3A-9930F29B0906}" type="presParOf" srcId="{098CB776-8B5D-415C-9FA5-670033CFAA72}" destId="{B4924177-5C70-4EE8-86EE-FE2985EA3A0B}" srcOrd="0" destOrd="0" presId="urn:microsoft.com/office/officeart/2005/8/layout/hProcess11"/>
    <dgm:cxn modelId="{861712F3-1AFB-4184-AB24-39C24C957401}" type="presParOf" srcId="{098CB776-8B5D-415C-9FA5-670033CFAA72}" destId="{8CDF46A3-EB9F-49F3-86A1-A71D93C7D676}" srcOrd="1" destOrd="0" presId="urn:microsoft.com/office/officeart/2005/8/layout/hProcess11"/>
    <dgm:cxn modelId="{96786A20-0F19-4C48-89BE-7033C52BF02E}" type="presParOf" srcId="{098CB776-8B5D-415C-9FA5-670033CFAA72}" destId="{09749F27-09DD-493C-A8F2-7904F623D4E1}" srcOrd="2" destOrd="0" presId="urn:microsoft.com/office/officeart/2005/8/layout/hProcess11"/>
    <dgm:cxn modelId="{D006C0C5-BE34-4CE3-8DDD-7041742BC060}" type="presParOf" srcId="{7318CF94-D9CA-4382-B7A8-2A39467AD847}" destId="{0823D240-29C3-4AD3-85D7-092FED075426}" srcOrd="5" destOrd="0" presId="urn:microsoft.com/office/officeart/2005/8/layout/hProcess11"/>
    <dgm:cxn modelId="{0D9BD9B6-51B0-4004-BEEE-84B3581211C2}" type="presParOf" srcId="{7318CF94-D9CA-4382-B7A8-2A39467AD847}" destId="{519D2FF8-6829-46B0-BB72-A40B06D87E6C}" srcOrd="6" destOrd="0" presId="urn:microsoft.com/office/officeart/2005/8/layout/hProcess11"/>
    <dgm:cxn modelId="{AFD7912D-4B93-4EF6-B77F-508A22D06ABB}" type="presParOf" srcId="{519D2FF8-6829-46B0-BB72-A40B06D87E6C}" destId="{5C4B2B8A-D8A2-43F7-B0BC-6D12E3769177}" srcOrd="0" destOrd="0" presId="urn:microsoft.com/office/officeart/2005/8/layout/hProcess11"/>
    <dgm:cxn modelId="{B5737BDD-7CD5-4520-8352-52551DBD22AE}" type="presParOf" srcId="{519D2FF8-6829-46B0-BB72-A40B06D87E6C}" destId="{843CFA32-E303-433A-BBDE-144808585682}" srcOrd="1" destOrd="0" presId="urn:microsoft.com/office/officeart/2005/8/layout/hProcess11"/>
    <dgm:cxn modelId="{326D1A17-A86B-423F-8CEA-03F2BFA4F8C9}" type="presParOf" srcId="{519D2FF8-6829-46B0-BB72-A40B06D87E6C}" destId="{68A2EE39-F4C8-4459-B9B7-68F5E9AA26D8}" srcOrd="2" destOrd="0" presId="urn:microsoft.com/office/officeart/2005/8/layout/hProcess11"/>
    <dgm:cxn modelId="{640C7943-ACC1-412E-87B6-E642C77CE03D}" type="presParOf" srcId="{7318CF94-D9CA-4382-B7A8-2A39467AD847}" destId="{44D08D3B-A77A-4B05-8B83-F8CC425BCFE2}" srcOrd="7" destOrd="0" presId="urn:microsoft.com/office/officeart/2005/8/layout/hProcess11"/>
    <dgm:cxn modelId="{7004B41C-8062-4287-9CBA-FB3497531581}" type="presParOf" srcId="{7318CF94-D9CA-4382-B7A8-2A39467AD847}" destId="{CEF70BB5-4B7C-4A9C-B48B-3BEF7A42F6C2}" srcOrd="8" destOrd="0" presId="urn:microsoft.com/office/officeart/2005/8/layout/hProcess11"/>
    <dgm:cxn modelId="{4D05EA46-B531-407A-800C-D737F295E69F}" type="presParOf" srcId="{CEF70BB5-4B7C-4A9C-B48B-3BEF7A42F6C2}" destId="{372E9169-6F28-432C-881F-52C68AA3465F}" srcOrd="0" destOrd="0" presId="urn:microsoft.com/office/officeart/2005/8/layout/hProcess11"/>
    <dgm:cxn modelId="{5102F54E-5B29-4011-AB9B-FD0A4C5782DA}" type="presParOf" srcId="{CEF70BB5-4B7C-4A9C-B48B-3BEF7A42F6C2}" destId="{B8BB0DA3-D28C-4392-BD2B-73E3F20B56D3}" srcOrd="1" destOrd="0" presId="urn:microsoft.com/office/officeart/2005/8/layout/hProcess11"/>
    <dgm:cxn modelId="{E80903E3-BDB9-4A98-B9D2-3FF77DE8EF1E}" type="presParOf" srcId="{CEF70BB5-4B7C-4A9C-B48B-3BEF7A42F6C2}" destId="{3E460493-AE57-4041-93A6-A35F8E678255}" srcOrd="2" destOrd="0" presId="urn:microsoft.com/office/officeart/2005/8/layout/hProcess11"/>
    <dgm:cxn modelId="{E9771C67-5CB3-42D1-8546-813898066806}" type="presParOf" srcId="{7318CF94-D9CA-4382-B7A8-2A39467AD847}" destId="{B7CCDDF2-550A-4151-BFDB-6153E6993D4A}" srcOrd="9" destOrd="0" presId="urn:microsoft.com/office/officeart/2005/8/layout/hProcess11"/>
    <dgm:cxn modelId="{9C89713C-39E5-4658-9077-4877123076FE}" type="presParOf" srcId="{7318CF94-D9CA-4382-B7A8-2A39467AD847}" destId="{F7C9BFEE-A219-456B-BB8B-AE96B87AA0AE}" srcOrd="10" destOrd="0" presId="urn:microsoft.com/office/officeart/2005/8/layout/hProcess11"/>
    <dgm:cxn modelId="{EB0A0FB8-B677-4149-8177-9E5250341B7E}" type="presParOf" srcId="{F7C9BFEE-A219-456B-BB8B-AE96B87AA0AE}" destId="{B14FED06-D424-4696-9657-2E85D5164DE9}" srcOrd="0" destOrd="0" presId="urn:microsoft.com/office/officeart/2005/8/layout/hProcess11"/>
    <dgm:cxn modelId="{6800E974-D43B-4F04-A2E5-FB257861C1EA}" type="presParOf" srcId="{F7C9BFEE-A219-456B-BB8B-AE96B87AA0AE}" destId="{7D23BF37-4CFB-4D6E-80F2-9BB7EC74F318}" srcOrd="1" destOrd="0" presId="urn:microsoft.com/office/officeart/2005/8/layout/hProcess11"/>
    <dgm:cxn modelId="{9D11D78B-11A8-4291-9CDA-099D8BD6DA47}" type="presParOf" srcId="{F7C9BFEE-A219-456B-BB8B-AE96B87AA0AE}" destId="{AA68F353-8C7F-47FD-B07C-66C80E8722B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7366B79-247C-41FB-8DC3-41DB5BDE3F5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NZ"/>
        </a:p>
      </dgm:t>
    </dgm:pt>
    <dgm:pt modelId="{EEA319E0-B70A-45DE-AAFD-3E76B64B8823}">
      <dgm:prSet phldrT="[Text]" custT="1"/>
      <dgm:spPr/>
      <dgm:t>
        <a:bodyPr/>
        <a:lstStyle/>
        <a:p>
          <a:r>
            <a:rPr lang="en-NZ" sz="1400" dirty="0" smtClean="0">
              <a:latin typeface="Open Sans" panose="020B0606030504020204" pitchFamily="34" charset="0"/>
              <a:ea typeface="Open Sans" panose="020B0606030504020204" pitchFamily="34" charset="0"/>
              <a:cs typeface="Open Sans" panose="020B0606030504020204" pitchFamily="34" charset="0"/>
            </a:rPr>
            <a:t>Department</a:t>
          </a:r>
          <a:endParaRPr lang="en-NZ" sz="1400" dirty="0">
            <a:latin typeface="Open Sans" panose="020B0606030504020204" pitchFamily="34" charset="0"/>
            <a:ea typeface="Open Sans" panose="020B0606030504020204" pitchFamily="34" charset="0"/>
            <a:cs typeface="Open Sans" panose="020B0606030504020204" pitchFamily="34" charset="0"/>
          </a:endParaRPr>
        </a:p>
      </dgm:t>
    </dgm:pt>
    <dgm:pt modelId="{B61F4223-878D-41A0-AF3B-4348211D743D}" type="parTrans" cxnId="{AD1E7ADD-053F-4CCE-8A8A-31D15DE4517D}">
      <dgm:prSet/>
      <dgm:spPr/>
      <dgm:t>
        <a:bodyPr/>
        <a:lstStyle/>
        <a:p>
          <a:endParaRPr lang="en-NZ"/>
        </a:p>
      </dgm:t>
    </dgm:pt>
    <dgm:pt modelId="{D0311950-8A7A-42C8-9D0D-A9BF3B365B14}" type="sibTrans" cxnId="{AD1E7ADD-053F-4CCE-8A8A-31D15DE4517D}">
      <dgm:prSet/>
      <dgm:spPr/>
      <dgm:t>
        <a:bodyPr/>
        <a:lstStyle/>
        <a:p>
          <a:endParaRPr lang="en-NZ"/>
        </a:p>
      </dgm:t>
    </dgm:pt>
    <dgm:pt modelId="{B464C01D-464F-4877-92F5-28A5195974D5}">
      <dgm:prSet phldrT="[Text]"/>
      <dgm:spPr/>
      <dgm:t>
        <a:bodyPr/>
        <a:lstStyle/>
        <a:p>
          <a:r>
            <a:rPr lang="en-NZ" dirty="0" smtClean="0">
              <a:latin typeface="Open Sans" panose="020B0606030504020204" pitchFamily="34" charset="0"/>
              <a:ea typeface="Open Sans" panose="020B0606030504020204" pitchFamily="34" charset="0"/>
              <a:cs typeface="Open Sans" panose="020B0606030504020204" pitchFamily="34" charset="0"/>
            </a:rPr>
            <a:t>Minister</a:t>
          </a:r>
          <a:endParaRPr lang="en-NZ" dirty="0">
            <a:latin typeface="Open Sans" panose="020B0606030504020204" pitchFamily="34" charset="0"/>
            <a:ea typeface="Open Sans" panose="020B0606030504020204" pitchFamily="34" charset="0"/>
            <a:cs typeface="Open Sans" panose="020B0606030504020204" pitchFamily="34" charset="0"/>
          </a:endParaRPr>
        </a:p>
      </dgm:t>
    </dgm:pt>
    <dgm:pt modelId="{F35EE33B-D26F-4CCD-97D6-31A0DBDA2E67}" type="parTrans" cxnId="{03FB16BF-821D-41ED-A812-9850029C4AE2}">
      <dgm:prSet/>
      <dgm:spPr/>
      <dgm:t>
        <a:bodyPr/>
        <a:lstStyle/>
        <a:p>
          <a:endParaRPr lang="en-NZ"/>
        </a:p>
      </dgm:t>
    </dgm:pt>
    <dgm:pt modelId="{F82DDDF5-A2C2-4C1F-904A-747C65312964}" type="sibTrans" cxnId="{03FB16BF-821D-41ED-A812-9850029C4AE2}">
      <dgm:prSet/>
      <dgm:spPr/>
      <dgm:t>
        <a:bodyPr/>
        <a:lstStyle/>
        <a:p>
          <a:endParaRPr lang="en-NZ"/>
        </a:p>
      </dgm:t>
    </dgm:pt>
    <dgm:pt modelId="{0902382D-DF5F-4D29-A93F-E00E6CB63414}">
      <dgm:prSet/>
      <dgm:spPr/>
      <dgm:t>
        <a:bodyPr/>
        <a:lstStyle/>
        <a:p>
          <a:r>
            <a:rPr lang="en-NZ" dirty="0" smtClean="0">
              <a:latin typeface="Open Sans" panose="020B0606030504020204" pitchFamily="34" charset="0"/>
              <a:ea typeface="Open Sans" panose="020B0606030504020204" pitchFamily="34" charset="0"/>
              <a:cs typeface="Open Sans" panose="020B0606030504020204" pitchFamily="34" charset="0"/>
            </a:rPr>
            <a:t>Cabinet Committee</a:t>
          </a:r>
          <a:endParaRPr lang="en-NZ" dirty="0">
            <a:latin typeface="Open Sans" panose="020B0606030504020204" pitchFamily="34" charset="0"/>
            <a:ea typeface="Open Sans" panose="020B0606030504020204" pitchFamily="34" charset="0"/>
            <a:cs typeface="Open Sans" panose="020B0606030504020204" pitchFamily="34" charset="0"/>
          </a:endParaRPr>
        </a:p>
      </dgm:t>
    </dgm:pt>
    <dgm:pt modelId="{AF283D7D-A12C-48C7-9276-88EDCF18FD40}" type="parTrans" cxnId="{F5A1EC18-4A8F-4A97-8D80-BCD4E2D33594}">
      <dgm:prSet/>
      <dgm:spPr/>
      <dgm:t>
        <a:bodyPr/>
        <a:lstStyle/>
        <a:p>
          <a:endParaRPr lang="en-NZ"/>
        </a:p>
      </dgm:t>
    </dgm:pt>
    <dgm:pt modelId="{F07E6B9B-8648-42A6-A5C3-56E0FCC03EDC}" type="sibTrans" cxnId="{F5A1EC18-4A8F-4A97-8D80-BCD4E2D33594}">
      <dgm:prSet/>
      <dgm:spPr/>
      <dgm:t>
        <a:bodyPr/>
        <a:lstStyle/>
        <a:p>
          <a:endParaRPr lang="en-NZ"/>
        </a:p>
      </dgm:t>
    </dgm:pt>
    <dgm:pt modelId="{9DFDA264-EE3F-4857-947B-3F5CDD64D82D}">
      <dgm:prSet/>
      <dgm:spPr/>
      <dgm:t>
        <a:bodyPr/>
        <a:lstStyle/>
        <a:p>
          <a:r>
            <a:rPr lang="en-NZ" dirty="0" smtClean="0">
              <a:latin typeface="Open Sans" panose="020B0606030504020204" pitchFamily="34" charset="0"/>
              <a:ea typeface="Open Sans" panose="020B0606030504020204" pitchFamily="34" charset="0"/>
              <a:cs typeface="Open Sans" panose="020B0606030504020204" pitchFamily="34" charset="0"/>
            </a:rPr>
            <a:t>Cabinet</a:t>
          </a:r>
          <a:endParaRPr lang="en-NZ" dirty="0">
            <a:latin typeface="Open Sans" panose="020B0606030504020204" pitchFamily="34" charset="0"/>
            <a:ea typeface="Open Sans" panose="020B0606030504020204" pitchFamily="34" charset="0"/>
            <a:cs typeface="Open Sans" panose="020B0606030504020204" pitchFamily="34" charset="0"/>
          </a:endParaRPr>
        </a:p>
      </dgm:t>
    </dgm:pt>
    <dgm:pt modelId="{0C365A1F-3379-4610-AE6F-BB4FD4243A00}" type="parTrans" cxnId="{64C98012-5C6C-47CE-84A4-75B2FE5FC1A4}">
      <dgm:prSet/>
      <dgm:spPr/>
      <dgm:t>
        <a:bodyPr/>
        <a:lstStyle/>
        <a:p>
          <a:endParaRPr lang="en-NZ"/>
        </a:p>
      </dgm:t>
    </dgm:pt>
    <dgm:pt modelId="{083CFCE2-612E-4148-AF4B-DBF33A3B6105}" type="sibTrans" cxnId="{64C98012-5C6C-47CE-84A4-75B2FE5FC1A4}">
      <dgm:prSet/>
      <dgm:spPr/>
      <dgm:t>
        <a:bodyPr/>
        <a:lstStyle/>
        <a:p>
          <a:endParaRPr lang="en-NZ"/>
        </a:p>
      </dgm:t>
    </dgm:pt>
    <dgm:pt modelId="{EF96B8EC-B0CE-457B-B4E5-E8686AEC7BB0}">
      <dgm:prSet/>
      <dgm:spPr/>
      <dgm:t>
        <a:bodyPr/>
        <a:lstStyle/>
        <a:p>
          <a:r>
            <a:rPr lang="en-NZ" dirty="0" smtClean="0"/>
            <a:t>Implementation</a:t>
          </a:r>
          <a:endParaRPr lang="en-NZ" dirty="0"/>
        </a:p>
      </dgm:t>
    </dgm:pt>
    <dgm:pt modelId="{3B0F56E2-F743-42CE-B30F-4BDF03EDED61}" type="parTrans" cxnId="{AE6F1E53-BF76-4418-B04E-D84B0D19B53F}">
      <dgm:prSet/>
      <dgm:spPr/>
      <dgm:t>
        <a:bodyPr/>
        <a:lstStyle/>
        <a:p>
          <a:endParaRPr lang="en-NZ"/>
        </a:p>
      </dgm:t>
    </dgm:pt>
    <dgm:pt modelId="{31A296F2-2FE6-499A-B9DD-CF1083ECABD2}" type="sibTrans" cxnId="{AE6F1E53-BF76-4418-B04E-D84B0D19B53F}">
      <dgm:prSet/>
      <dgm:spPr/>
      <dgm:t>
        <a:bodyPr/>
        <a:lstStyle/>
        <a:p>
          <a:endParaRPr lang="en-NZ"/>
        </a:p>
      </dgm:t>
    </dgm:pt>
    <dgm:pt modelId="{DA98AA5A-0341-46EF-B5CD-D3365B95AF6D}" type="pres">
      <dgm:prSet presAssocID="{57366B79-247C-41FB-8DC3-41DB5BDE3F50}" presName="Name0" presStyleCnt="0">
        <dgm:presLayoutVars>
          <dgm:chMax val="11"/>
          <dgm:chPref val="11"/>
          <dgm:dir/>
          <dgm:resizeHandles/>
        </dgm:presLayoutVars>
      </dgm:prSet>
      <dgm:spPr/>
      <dgm:t>
        <a:bodyPr/>
        <a:lstStyle/>
        <a:p>
          <a:endParaRPr lang="en-NZ"/>
        </a:p>
      </dgm:t>
    </dgm:pt>
    <dgm:pt modelId="{7C86B514-0FDB-4515-95E7-5DBE22410A17}" type="pres">
      <dgm:prSet presAssocID="{EF96B8EC-B0CE-457B-B4E5-E8686AEC7BB0}" presName="Accent5" presStyleCnt="0"/>
      <dgm:spPr/>
    </dgm:pt>
    <dgm:pt modelId="{25929CA0-7527-4709-B923-D09DC1AFA6BD}" type="pres">
      <dgm:prSet presAssocID="{EF96B8EC-B0CE-457B-B4E5-E8686AEC7BB0}" presName="Accent" presStyleLbl="node1" presStyleIdx="0" presStyleCnt="5"/>
      <dgm:spPr/>
    </dgm:pt>
    <dgm:pt modelId="{7C961561-7AD7-4F54-B204-C0CC89F4592A}" type="pres">
      <dgm:prSet presAssocID="{EF96B8EC-B0CE-457B-B4E5-E8686AEC7BB0}" presName="ParentBackground5" presStyleCnt="0"/>
      <dgm:spPr/>
    </dgm:pt>
    <dgm:pt modelId="{88E8DEA1-AD76-4F86-8516-0B3C8AB1ABE3}" type="pres">
      <dgm:prSet presAssocID="{EF96B8EC-B0CE-457B-B4E5-E8686AEC7BB0}" presName="ParentBackground" presStyleLbl="fgAcc1" presStyleIdx="0" presStyleCnt="5"/>
      <dgm:spPr/>
      <dgm:t>
        <a:bodyPr/>
        <a:lstStyle/>
        <a:p>
          <a:endParaRPr lang="en-NZ"/>
        </a:p>
      </dgm:t>
    </dgm:pt>
    <dgm:pt modelId="{FD48625A-0B04-4E82-B69C-60014368351A}" type="pres">
      <dgm:prSet presAssocID="{EF96B8EC-B0CE-457B-B4E5-E8686AEC7BB0}" presName="Parent5" presStyleLbl="revTx" presStyleIdx="0" presStyleCnt="0">
        <dgm:presLayoutVars>
          <dgm:chMax val="1"/>
          <dgm:chPref val="1"/>
          <dgm:bulletEnabled val="1"/>
        </dgm:presLayoutVars>
      </dgm:prSet>
      <dgm:spPr/>
      <dgm:t>
        <a:bodyPr/>
        <a:lstStyle/>
        <a:p>
          <a:endParaRPr lang="en-NZ"/>
        </a:p>
      </dgm:t>
    </dgm:pt>
    <dgm:pt modelId="{9ADC9C01-74C4-4885-B786-0F42C7606F6D}" type="pres">
      <dgm:prSet presAssocID="{9DFDA264-EE3F-4857-947B-3F5CDD64D82D}" presName="Accent4" presStyleCnt="0"/>
      <dgm:spPr/>
    </dgm:pt>
    <dgm:pt modelId="{C82119A2-1B23-4CD3-B94F-A3EA9E464C0A}" type="pres">
      <dgm:prSet presAssocID="{9DFDA264-EE3F-4857-947B-3F5CDD64D82D}" presName="Accent" presStyleLbl="node1" presStyleIdx="1" presStyleCnt="5"/>
      <dgm:spPr/>
    </dgm:pt>
    <dgm:pt modelId="{D68EBCF3-BBC4-45A0-BBFD-5FBE24AEB89E}" type="pres">
      <dgm:prSet presAssocID="{9DFDA264-EE3F-4857-947B-3F5CDD64D82D}" presName="ParentBackground4" presStyleCnt="0"/>
      <dgm:spPr/>
    </dgm:pt>
    <dgm:pt modelId="{BCDE9AA2-A85A-4B11-B0B1-52B1C075C1F5}" type="pres">
      <dgm:prSet presAssocID="{9DFDA264-EE3F-4857-947B-3F5CDD64D82D}" presName="ParentBackground" presStyleLbl="fgAcc1" presStyleIdx="1" presStyleCnt="5"/>
      <dgm:spPr/>
      <dgm:t>
        <a:bodyPr/>
        <a:lstStyle/>
        <a:p>
          <a:endParaRPr lang="en-NZ"/>
        </a:p>
      </dgm:t>
    </dgm:pt>
    <dgm:pt modelId="{B11ADCAB-5907-41F0-A17A-3B28C42487D2}" type="pres">
      <dgm:prSet presAssocID="{9DFDA264-EE3F-4857-947B-3F5CDD64D82D}" presName="Parent4" presStyleLbl="revTx" presStyleIdx="0" presStyleCnt="0">
        <dgm:presLayoutVars>
          <dgm:chMax val="1"/>
          <dgm:chPref val="1"/>
          <dgm:bulletEnabled val="1"/>
        </dgm:presLayoutVars>
      </dgm:prSet>
      <dgm:spPr/>
      <dgm:t>
        <a:bodyPr/>
        <a:lstStyle/>
        <a:p>
          <a:endParaRPr lang="en-NZ"/>
        </a:p>
      </dgm:t>
    </dgm:pt>
    <dgm:pt modelId="{4B4A33B3-A541-42DD-8EC6-AB729F83720F}" type="pres">
      <dgm:prSet presAssocID="{0902382D-DF5F-4D29-A93F-E00E6CB63414}" presName="Accent3" presStyleCnt="0"/>
      <dgm:spPr/>
    </dgm:pt>
    <dgm:pt modelId="{5D274FA0-BA18-4EF6-AF79-F520E5E61CB2}" type="pres">
      <dgm:prSet presAssocID="{0902382D-DF5F-4D29-A93F-E00E6CB63414}" presName="Accent" presStyleLbl="node1" presStyleIdx="2" presStyleCnt="5"/>
      <dgm:spPr/>
    </dgm:pt>
    <dgm:pt modelId="{61DCDF04-7A98-440F-A061-A7341DD2660A}" type="pres">
      <dgm:prSet presAssocID="{0902382D-DF5F-4D29-A93F-E00E6CB63414}" presName="ParentBackground3" presStyleCnt="0"/>
      <dgm:spPr/>
    </dgm:pt>
    <dgm:pt modelId="{CDD3E5C8-E6D1-4F25-91DD-3856A00BA220}" type="pres">
      <dgm:prSet presAssocID="{0902382D-DF5F-4D29-A93F-E00E6CB63414}" presName="ParentBackground" presStyleLbl="fgAcc1" presStyleIdx="2" presStyleCnt="5"/>
      <dgm:spPr/>
      <dgm:t>
        <a:bodyPr/>
        <a:lstStyle/>
        <a:p>
          <a:endParaRPr lang="en-NZ"/>
        </a:p>
      </dgm:t>
    </dgm:pt>
    <dgm:pt modelId="{B1A505A4-9679-4548-819C-3A4D151414E5}" type="pres">
      <dgm:prSet presAssocID="{0902382D-DF5F-4D29-A93F-E00E6CB63414}" presName="Parent3" presStyleLbl="revTx" presStyleIdx="0" presStyleCnt="0">
        <dgm:presLayoutVars>
          <dgm:chMax val="1"/>
          <dgm:chPref val="1"/>
          <dgm:bulletEnabled val="1"/>
        </dgm:presLayoutVars>
      </dgm:prSet>
      <dgm:spPr/>
      <dgm:t>
        <a:bodyPr/>
        <a:lstStyle/>
        <a:p>
          <a:endParaRPr lang="en-NZ"/>
        </a:p>
      </dgm:t>
    </dgm:pt>
    <dgm:pt modelId="{65C5F74F-E2C9-40D6-A24A-C0DF40266453}" type="pres">
      <dgm:prSet presAssocID="{B464C01D-464F-4877-92F5-28A5195974D5}" presName="Accent2" presStyleCnt="0"/>
      <dgm:spPr/>
    </dgm:pt>
    <dgm:pt modelId="{418C027D-2EFC-46EE-A45E-8D5FBB6190CA}" type="pres">
      <dgm:prSet presAssocID="{B464C01D-464F-4877-92F5-28A5195974D5}" presName="Accent" presStyleLbl="node1" presStyleIdx="3" presStyleCnt="5"/>
      <dgm:spPr/>
    </dgm:pt>
    <dgm:pt modelId="{BDFC77D6-CC23-431A-B6A1-4CBF2A04C0A7}" type="pres">
      <dgm:prSet presAssocID="{B464C01D-464F-4877-92F5-28A5195974D5}" presName="ParentBackground2" presStyleCnt="0"/>
      <dgm:spPr/>
    </dgm:pt>
    <dgm:pt modelId="{4BE910BD-FB39-42F4-95EC-AD89E4719BCE}" type="pres">
      <dgm:prSet presAssocID="{B464C01D-464F-4877-92F5-28A5195974D5}" presName="ParentBackground" presStyleLbl="fgAcc1" presStyleIdx="3" presStyleCnt="5"/>
      <dgm:spPr/>
      <dgm:t>
        <a:bodyPr/>
        <a:lstStyle/>
        <a:p>
          <a:endParaRPr lang="en-NZ"/>
        </a:p>
      </dgm:t>
    </dgm:pt>
    <dgm:pt modelId="{75EDE3F5-86C3-4F76-A152-6D7C9D1FF4AF}" type="pres">
      <dgm:prSet presAssocID="{B464C01D-464F-4877-92F5-28A5195974D5}" presName="Parent2" presStyleLbl="revTx" presStyleIdx="0" presStyleCnt="0">
        <dgm:presLayoutVars>
          <dgm:chMax val="1"/>
          <dgm:chPref val="1"/>
          <dgm:bulletEnabled val="1"/>
        </dgm:presLayoutVars>
      </dgm:prSet>
      <dgm:spPr/>
      <dgm:t>
        <a:bodyPr/>
        <a:lstStyle/>
        <a:p>
          <a:endParaRPr lang="en-NZ"/>
        </a:p>
      </dgm:t>
    </dgm:pt>
    <dgm:pt modelId="{EE6B4271-4473-454F-8889-E2B9D1DFAFF0}" type="pres">
      <dgm:prSet presAssocID="{EEA319E0-B70A-45DE-AAFD-3E76B64B8823}" presName="Accent1" presStyleCnt="0"/>
      <dgm:spPr/>
    </dgm:pt>
    <dgm:pt modelId="{FD5B36FA-22CF-4BC9-B7AE-98365426F26E}" type="pres">
      <dgm:prSet presAssocID="{EEA319E0-B70A-45DE-AAFD-3E76B64B8823}" presName="Accent" presStyleLbl="node1" presStyleIdx="4" presStyleCnt="5"/>
      <dgm:spPr/>
    </dgm:pt>
    <dgm:pt modelId="{BDA71CF6-7AE2-4F6D-A62B-6CF81BEE0886}" type="pres">
      <dgm:prSet presAssocID="{EEA319E0-B70A-45DE-AAFD-3E76B64B8823}" presName="ParentBackground1" presStyleCnt="0"/>
      <dgm:spPr/>
    </dgm:pt>
    <dgm:pt modelId="{9F3B2CD4-9F8E-4689-B6F8-2678CFDEB65B}" type="pres">
      <dgm:prSet presAssocID="{EEA319E0-B70A-45DE-AAFD-3E76B64B8823}" presName="ParentBackground" presStyleLbl="fgAcc1" presStyleIdx="4" presStyleCnt="5" custLinFactNeighborX="-1512"/>
      <dgm:spPr/>
      <dgm:t>
        <a:bodyPr/>
        <a:lstStyle/>
        <a:p>
          <a:endParaRPr lang="en-NZ"/>
        </a:p>
      </dgm:t>
    </dgm:pt>
    <dgm:pt modelId="{9754B72A-FFB0-4936-B545-1E2B25C798FA}" type="pres">
      <dgm:prSet presAssocID="{EEA319E0-B70A-45DE-AAFD-3E76B64B8823}" presName="Parent1" presStyleLbl="revTx" presStyleIdx="0" presStyleCnt="0">
        <dgm:presLayoutVars>
          <dgm:chMax val="1"/>
          <dgm:chPref val="1"/>
          <dgm:bulletEnabled val="1"/>
        </dgm:presLayoutVars>
      </dgm:prSet>
      <dgm:spPr/>
      <dgm:t>
        <a:bodyPr/>
        <a:lstStyle/>
        <a:p>
          <a:endParaRPr lang="en-NZ"/>
        </a:p>
      </dgm:t>
    </dgm:pt>
  </dgm:ptLst>
  <dgm:cxnLst>
    <dgm:cxn modelId="{DC738CF7-0015-4F06-945C-31523FEDA3B5}" type="presOf" srcId="{EF96B8EC-B0CE-457B-B4E5-E8686AEC7BB0}" destId="{88E8DEA1-AD76-4F86-8516-0B3C8AB1ABE3}" srcOrd="0" destOrd="0" presId="urn:microsoft.com/office/officeart/2011/layout/CircleProcess"/>
    <dgm:cxn modelId="{5408E7F3-F1BE-4070-8BD8-43648748B203}" type="presOf" srcId="{57366B79-247C-41FB-8DC3-41DB5BDE3F50}" destId="{DA98AA5A-0341-46EF-B5CD-D3365B95AF6D}" srcOrd="0" destOrd="0" presId="urn:microsoft.com/office/officeart/2011/layout/CircleProcess"/>
    <dgm:cxn modelId="{F96C33CA-9625-4C82-B572-DDCCB6F95DEC}" type="presOf" srcId="{EEA319E0-B70A-45DE-AAFD-3E76B64B8823}" destId="{9F3B2CD4-9F8E-4689-B6F8-2678CFDEB65B}" srcOrd="0" destOrd="0" presId="urn:microsoft.com/office/officeart/2011/layout/CircleProcess"/>
    <dgm:cxn modelId="{AD1E7ADD-053F-4CCE-8A8A-31D15DE4517D}" srcId="{57366B79-247C-41FB-8DC3-41DB5BDE3F50}" destId="{EEA319E0-B70A-45DE-AAFD-3E76B64B8823}" srcOrd="0" destOrd="0" parTransId="{B61F4223-878D-41A0-AF3B-4348211D743D}" sibTransId="{D0311950-8A7A-42C8-9D0D-A9BF3B365B14}"/>
    <dgm:cxn modelId="{03FB16BF-821D-41ED-A812-9850029C4AE2}" srcId="{57366B79-247C-41FB-8DC3-41DB5BDE3F50}" destId="{B464C01D-464F-4877-92F5-28A5195974D5}" srcOrd="1" destOrd="0" parTransId="{F35EE33B-D26F-4CCD-97D6-31A0DBDA2E67}" sibTransId="{F82DDDF5-A2C2-4C1F-904A-747C65312964}"/>
    <dgm:cxn modelId="{C3249860-8186-4EA7-8816-0C5F2D1E5C8F}" type="presOf" srcId="{EEA319E0-B70A-45DE-AAFD-3E76B64B8823}" destId="{9754B72A-FFB0-4936-B545-1E2B25C798FA}" srcOrd="1" destOrd="0" presId="urn:microsoft.com/office/officeart/2011/layout/CircleProcess"/>
    <dgm:cxn modelId="{620E8694-FF98-4071-9586-FD047FDC99C9}" type="presOf" srcId="{B464C01D-464F-4877-92F5-28A5195974D5}" destId="{4BE910BD-FB39-42F4-95EC-AD89E4719BCE}" srcOrd="0" destOrd="0" presId="urn:microsoft.com/office/officeart/2011/layout/CircleProcess"/>
    <dgm:cxn modelId="{E61C0EB2-9EA1-4FA3-A8A2-CB11DE3FC206}" type="presOf" srcId="{9DFDA264-EE3F-4857-947B-3F5CDD64D82D}" destId="{B11ADCAB-5907-41F0-A17A-3B28C42487D2}" srcOrd="1" destOrd="0" presId="urn:microsoft.com/office/officeart/2011/layout/CircleProcess"/>
    <dgm:cxn modelId="{FB9FF0C0-5738-43F9-9C83-8AC3EB90B900}" type="presOf" srcId="{0902382D-DF5F-4D29-A93F-E00E6CB63414}" destId="{B1A505A4-9679-4548-819C-3A4D151414E5}" srcOrd="1" destOrd="0" presId="urn:microsoft.com/office/officeart/2011/layout/CircleProcess"/>
    <dgm:cxn modelId="{AE6F1E53-BF76-4418-B04E-D84B0D19B53F}" srcId="{57366B79-247C-41FB-8DC3-41DB5BDE3F50}" destId="{EF96B8EC-B0CE-457B-B4E5-E8686AEC7BB0}" srcOrd="4" destOrd="0" parTransId="{3B0F56E2-F743-42CE-B30F-4BDF03EDED61}" sibTransId="{31A296F2-2FE6-499A-B9DD-CF1083ECABD2}"/>
    <dgm:cxn modelId="{156DDA94-03AE-41C2-8E0E-6DBA63B55557}" type="presOf" srcId="{9DFDA264-EE3F-4857-947B-3F5CDD64D82D}" destId="{BCDE9AA2-A85A-4B11-B0B1-52B1C075C1F5}" srcOrd="0" destOrd="0" presId="urn:microsoft.com/office/officeart/2011/layout/CircleProcess"/>
    <dgm:cxn modelId="{64C98012-5C6C-47CE-84A4-75B2FE5FC1A4}" srcId="{57366B79-247C-41FB-8DC3-41DB5BDE3F50}" destId="{9DFDA264-EE3F-4857-947B-3F5CDD64D82D}" srcOrd="3" destOrd="0" parTransId="{0C365A1F-3379-4610-AE6F-BB4FD4243A00}" sibTransId="{083CFCE2-612E-4148-AF4B-DBF33A3B6105}"/>
    <dgm:cxn modelId="{9BA90885-D077-4DDA-BB65-6CF376DA0E2F}" type="presOf" srcId="{B464C01D-464F-4877-92F5-28A5195974D5}" destId="{75EDE3F5-86C3-4F76-A152-6D7C9D1FF4AF}" srcOrd="1" destOrd="0" presId="urn:microsoft.com/office/officeart/2011/layout/CircleProcess"/>
    <dgm:cxn modelId="{49914407-9B98-4D37-B3C7-7778E6A4FED5}" type="presOf" srcId="{EF96B8EC-B0CE-457B-B4E5-E8686AEC7BB0}" destId="{FD48625A-0B04-4E82-B69C-60014368351A}" srcOrd="1" destOrd="0" presId="urn:microsoft.com/office/officeart/2011/layout/CircleProcess"/>
    <dgm:cxn modelId="{E9F4638B-2DE6-4E02-B03B-420F5778ACFA}" type="presOf" srcId="{0902382D-DF5F-4D29-A93F-E00E6CB63414}" destId="{CDD3E5C8-E6D1-4F25-91DD-3856A00BA220}" srcOrd="0" destOrd="0" presId="urn:microsoft.com/office/officeart/2011/layout/CircleProcess"/>
    <dgm:cxn modelId="{F5A1EC18-4A8F-4A97-8D80-BCD4E2D33594}" srcId="{57366B79-247C-41FB-8DC3-41DB5BDE3F50}" destId="{0902382D-DF5F-4D29-A93F-E00E6CB63414}" srcOrd="2" destOrd="0" parTransId="{AF283D7D-A12C-48C7-9276-88EDCF18FD40}" sibTransId="{F07E6B9B-8648-42A6-A5C3-56E0FCC03EDC}"/>
    <dgm:cxn modelId="{330D0D95-10B8-4287-B880-534A28B2C0C3}" type="presParOf" srcId="{DA98AA5A-0341-46EF-B5CD-D3365B95AF6D}" destId="{7C86B514-0FDB-4515-95E7-5DBE22410A17}" srcOrd="0" destOrd="0" presId="urn:microsoft.com/office/officeart/2011/layout/CircleProcess"/>
    <dgm:cxn modelId="{D02E5B59-1247-4567-8EF5-CB3EC2718306}" type="presParOf" srcId="{7C86B514-0FDB-4515-95E7-5DBE22410A17}" destId="{25929CA0-7527-4709-B923-D09DC1AFA6BD}" srcOrd="0" destOrd="0" presId="urn:microsoft.com/office/officeart/2011/layout/CircleProcess"/>
    <dgm:cxn modelId="{81B866C6-026F-4405-BCDD-8D97673EC29E}" type="presParOf" srcId="{DA98AA5A-0341-46EF-B5CD-D3365B95AF6D}" destId="{7C961561-7AD7-4F54-B204-C0CC89F4592A}" srcOrd="1" destOrd="0" presId="urn:microsoft.com/office/officeart/2011/layout/CircleProcess"/>
    <dgm:cxn modelId="{6073849B-8E15-4EA5-AF97-CC8AA4726B69}" type="presParOf" srcId="{7C961561-7AD7-4F54-B204-C0CC89F4592A}" destId="{88E8DEA1-AD76-4F86-8516-0B3C8AB1ABE3}" srcOrd="0" destOrd="0" presId="urn:microsoft.com/office/officeart/2011/layout/CircleProcess"/>
    <dgm:cxn modelId="{30D9BA96-35A9-4738-9358-69F3892E9DD5}" type="presParOf" srcId="{DA98AA5A-0341-46EF-B5CD-D3365B95AF6D}" destId="{FD48625A-0B04-4E82-B69C-60014368351A}" srcOrd="2" destOrd="0" presId="urn:microsoft.com/office/officeart/2011/layout/CircleProcess"/>
    <dgm:cxn modelId="{C41774CE-773B-43E0-9811-356D4F4AC9D5}" type="presParOf" srcId="{DA98AA5A-0341-46EF-B5CD-D3365B95AF6D}" destId="{9ADC9C01-74C4-4885-B786-0F42C7606F6D}" srcOrd="3" destOrd="0" presId="urn:microsoft.com/office/officeart/2011/layout/CircleProcess"/>
    <dgm:cxn modelId="{48B2AB6A-A214-4655-9CFE-39397CB776C8}" type="presParOf" srcId="{9ADC9C01-74C4-4885-B786-0F42C7606F6D}" destId="{C82119A2-1B23-4CD3-B94F-A3EA9E464C0A}" srcOrd="0" destOrd="0" presId="urn:microsoft.com/office/officeart/2011/layout/CircleProcess"/>
    <dgm:cxn modelId="{48BEC05A-1EDB-4691-A0AD-76C7A6B721E0}" type="presParOf" srcId="{DA98AA5A-0341-46EF-B5CD-D3365B95AF6D}" destId="{D68EBCF3-BBC4-45A0-BBFD-5FBE24AEB89E}" srcOrd="4" destOrd="0" presId="urn:microsoft.com/office/officeart/2011/layout/CircleProcess"/>
    <dgm:cxn modelId="{9A368D0E-569F-4D52-8C6E-C8A2A2A5B76B}" type="presParOf" srcId="{D68EBCF3-BBC4-45A0-BBFD-5FBE24AEB89E}" destId="{BCDE9AA2-A85A-4B11-B0B1-52B1C075C1F5}" srcOrd="0" destOrd="0" presId="urn:microsoft.com/office/officeart/2011/layout/CircleProcess"/>
    <dgm:cxn modelId="{8E509FB0-4C86-42E1-9ACE-17D9A53049CB}" type="presParOf" srcId="{DA98AA5A-0341-46EF-B5CD-D3365B95AF6D}" destId="{B11ADCAB-5907-41F0-A17A-3B28C42487D2}" srcOrd="5" destOrd="0" presId="urn:microsoft.com/office/officeart/2011/layout/CircleProcess"/>
    <dgm:cxn modelId="{01BC1945-EB14-42CD-ACC8-A87797273B6A}" type="presParOf" srcId="{DA98AA5A-0341-46EF-B5CD-D3365B95AF6D}" destId="{4B4A33B3-A541-42DD-8EC6-AB729F83720F}" srcOrd="6" destOrd="0" presId="urn:microsoft.com/office/officeart/2011/layout/CircleProcess"/>
    <dgm:cxn modelId="{4F55FA87-4966-4EF4-9E07-C81534FC3B61}" type="presParOf" srcId="{4B4A33B3-A541-42DD-8EC6-AB729F83720F}" destId="{5D274FA0-BA18-4EF6-AF79-F520E5E61CB2}" srcOrd="0" destOrd="0" presId="urn:microsoft.com/office/officeart/2011/layout/CircleProcess"/>
    <dgm:cxn modelId="{1CBF34EE-2A80-45F4-878D-AA38C930CA85}" type="presParOf" srcId="{DA98AA5A-0341-46EF-B5CD-D3365B95AF6D}" destId="{61DCDF04-7A98-440F-A061-A7341DD2660A}" srcOrd="7" destOrd="0" presId="urn:microsoft.com/office/officeart/2011/layout/CircleProcess"/>
    <dgm:cxn modelId="{B2A73271-2F10-4F91-BED0-C06A15109343}" type="presParOf" srcId="{61DCDF04-7A98-440F-A061-A7341DD2660A}" destId="{CDD3E5C8-E6D1-4F25-91DD-3856A00BA220}" srcOrd="0" destOrd="0" presId="urn:microsoft.com/office/officeart/2011/layout/CircleProcess"/>
    <dgm:cxn modelId="{D4B645D6-9F48-42CD-B6F0-4AED308A18A3}" type="presParOf" srcId="{DA98AA5A-0341-46EF-B5CD-D3365B95AF6D}" destId="{B1A505A4-9679-4548-819C-3A4D151414E5}" srcOrd="8" destOrd="0" presId="urn:microsoft.com/office/officeart/2011/layout/CircleProcess"/>
    <dgm:cxn modelId="{1A895DA9-831C-4DC9-806D-977F2818EF37}" type="presParOf" srcId="{DA98AA5A-0341-46EF-B5CD-D3365B95AF6D}" destId="{65C5F74F-E2C9-40D6-A24A-C0DF40266453}" srcOrd="9" destOrd="0" presId="urn:microsoft.com/office/officeart/2011/layout/CircleProcess"/>
    <dgm:cxn modelId="{BFF59BDC-3DE7-4124-9F2F-71F385E90750}" type="presParOf" srcId="{65C5F74F-E2C9-40D6-A24A-C0DF40266453}" destId="{418C027D-2EFC-46EE-A45E-8D5FBB6190CA}" srcOrd="0" destOrd="0" presId="urn:microsoft.com/office/officeart/2011/layout/CircleProcess"/>
    <dgm:cxn modelId="{8F0474FB-4CAE-42AB-B2F0-899DE559F1B7}" type="presParOf" srcId="{DA98AA5A-0341-46EF-B5CD-D3365B95AF6D}" destId="{BDFC77D6-CC23-431A-B6A1-4CBF2A04C0A7}" srcOrd="10" destOrd="0" presId="urn:microsoft.com/office/officeart/2011/layout/CircleProcess"/>
    <dgm:cxn modelId="{FB849663-45FD-4819-87FE-33D516C1F8D2}" type="presParOf" srcId="{BDFC77D6-CC23-431A-B6A1-4CBF2A04C0A7}" destId="{4BE910BD-FB39-42F4-95EC-AD89E4719BCE}" srcOrd="0" destOrd="0" presId="urn:microsoft.com/office/officeart/2011/layout/CircleProcess"/>
    <dgm:cxn modelId="{6BBB8BD8-87D5-4D41-A7D8-5F820B76E223}" type="presParOf" srcId="{DA98AA5A-0341-46EF-B5CD-D3365B95AF6D}" destId="{75EDE3F5-86C3-4F76-A152-6D7C9D1FF4AF}" srcOrd="11" destOrd="0" presId="urn:microsoft.com/office/officeart/2011/layout/CircleProcess"/>
    <dgm:cxn modelId="{B1446CD5-138D-4017-89B5-B10DFD6DEA0A}" type="presParOf" srcId="{DA98AA5A-0341-46EF-B5CD-D3365B95AF6D}" destId="{EE6B4271-4473-454F-8889-E2B9D1DFAFF0}" srcOrd="12" destOrd="0" presId="urn:microsoft.com/office/officeart/2011/layout/CircleProcess"/>
    <dgm:cxn modelId="{C43BFCBE-038D-476B-9C99-7D491B72BA63}" type="presParOf" srcId="{EE6B4271-4473-454F-8889-E2B9D1DFAFF0}" destId="{FD5B36FA-22CF-4BC9-B7AE-98365426F26E}" srcOrd="0" destOrd="0" presId="urn:microsoft.com/office/officeart/2011/layout/CircleProcess"/>
    <dgm:cxn modelId="{A22F9363-3DB0-4E19-9554-FEF7CA8812AC}" type="presParOf" srcId="{DA98AA5A-0341-46EF-B5CD-D3365B95AF6D}" destId="{BDA71CF6-7AE2-4F6D-A62B-6CF81BEE0886}" srcOrd="13" destOrd="0" presId="urn:microsoft.com/office/officeart/2011/layout/CircleProcess"/>
    <dgm:cxn modelId="{A83D2D71-2B2B-41A5-A513-A36E8E5B39D9}" type="presParOf" srcId="{BDA71CF6-7AE2-4F6D-A62B-6CF81BEE0886}" destId="{9F3B2CD4-9F8E-4689-B6F8-2678CFDEB65B}" srcOrd="0" destOrd="0" presId="urn:microsoft.com/office/officeart/2011/layout/CircleProcess"/>
    <dgm:cxn modelId="{8AA880F3-B975-4592-BFC2-8FA5E0948831}" type="presParOf" srcId="{DA98AA5A-0341-46EF-B5CD-D3365B95AF6D}" destId="{9754B72A-FFB0-4936-B545-1E2B25C798FA}" srcOrd="14"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8F31911-2EE2-4CF2-953D-47D7261B2E91}" type="datetimeFigureOut">
              <a:rPr lang="en-NZ" smtClean="0"/>
              <a:t>15/07/2020</a:t>
            </a:fld>
            <a:endParaRPr lang="en-NZ"/>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E52FD20-EB77-44B7-89D9-E3012365277D}" type="slidenum">
              <a:rPr lang="en-NZ" smtClean="0"/>
              <a:t>‹#›</a:t>
            </a:fld>
            <a:endParaRPr lang="en-NZ"/>
          </a:p>
        </p:txBody>
      </p:sp>
    </p:spTree>
    <p:extLst>
      <p:ext uri="{BB962C8B-B14F-4D97-AF65-F5344CB8AC3E}">
        <p14:creationId xmlns:p14="http://schemas.microsoft.com/office/powerpoint/2010/main" val="1407662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arliament.nz/en/visit-and-learn/how-parliament-works/fact-sheets/pbrief7/"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parliament.nz/en/visit-and-learn/how-parliament-works/fact-sheets/shifting/" TargetMode="External"/><Relationship Id="rId4" Type="http://schemas.openxmlformats.org/officeDocument/2006/relationships/hyperlink" Target="https://www.parliament.nz/en/visit-and-learn/how-parliament-works/fact-sheets/pbrief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arliament.nz/en/visit-and-learn/how-parliament-works/our-system-of-governme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eehive.govt.nz/"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Introduction:</a:t>
            </a:r>
          </a:p>
          <a:p>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“Tena koutou katoa. Welcome everyone to this webinar on the Executive and Cabinet, brought to you by the Parliamentary Engagement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 </a:t>
            </a:r>
            <a:endParaRPr lang="en-NZ" dirty="0"/>
          </a:p>
        </p:txBody>
      </p:sp>
      <p:sp>
        <p:nvSpPr>
          <p:cNvPr id="4" name="Slide Number Placeholder 3"/>
          <p:cNvSpPr>
            <a:spLocks noGrp="1"/>
          </p:cNvSpPr>
          <p:nvPr>
            <p:ph type="sldNum" sz="quarter" idx="10"/>
          </p:nvPr>
        </p:nvSpPr>
        <p:spPr/>
        <p:txBody>
          <a:bodyPr/>
          <a:lstStyle/>
          <a:p>
            <a:fld id="{BE52FD20-EB77-44B7-89D9-E3012365277D}" type="slidenum">
              <a:rPr lang="en-NZ" smtClean="0"/>
              <a:t>1</a:t>
            </a:fld>
            <a:endParaRPr lang="en-NZ"/>
          </a:p>
        </p:txBody>
      </p:sp>
    </p:spTree>
    <p:extLst>
      <p:ext uri="{BB962C8B-B14F-4D97-AF65-F5344CB8AC3E}">
        <p14:creationId xmlns:p14="http://schemas.microsoft.com/office/powerpoint/2010/main" val="357407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Cabinet follows three important principles: Collective responsibility, Confidentiality and Consultation</a:t>
            </a:r>
          </a:p>
          <a:p>
            <a:endParaRPr lang="en-NZ" dirty="0" smtClean="0"/>
          </a:p>
          <a:p>
            <a:endParaRPr lang="en-NZ" dirty="0" smtClean="0"/>
          </a:p>
          <a:p>
            <a:r>
              <a:rPr lang="en-NZ" b="1" dirty="0" smtClean="0"/>
              <a:t>Question:</a:t>
            </a:r>
          </a:p>
          <a:p>
            <a:r>
              <a:rPr lang="en-NZ" b="1" dirty="0" smtClean="0"/>
              <a:t>Anna</a:t>
            </a:r>
            <a:r>
              <a:rPr lang="en-NZ" b="1" baseline="0" dirty="0" smtClean="0"/>
              <a:t> – Could you explain a little for us about the working of these principles and maybe about how one or two have developed?</a:t>
            </a:r>
            <a:endParaRPr lang="en-NZ" b="1" dirty="0"/>
          </a:p>
        </p:txBody>
      </p:sp>
      <p:sp>
        <p:nvSpPr>
          <p:cNvPr id="4" name="Slide Number Placeholder 3"/>
          <p:cNvSpPr>
            <a:spLocks noGrp="1"/>
          </p:cNvSpPr>
          <p:nvPr>
            <p:ph type="sldNum" sz="quarter" idx="10"/>
          </p:nvPr>
        </p:nvSpPr>
        <p:spPr/>
        <p:txBody>
          <a:bodyPr/>
          <a:lstStyle/>
          <a:p>
            <a:fld id="{BE52FD20-EB77-44B7-89D9-E3012365277D}" type="slidenum">
              <a:rPr lang="en-NZ" smtClean="0"/>
              <a:t>10</a:t>
            </a:fld>
            <a:endParaRPr lang="en-NZ"/>
          </a:p>
        </p:txBody>
      </p:sp>
    </p:spTree>
    <p:extLst>
      <p:ext uri="{BB962C8B-B14F-4D97-AF65-F5344CB8AC3E}">
        <p14:creationId xmlns:p14="http://schemas.microsoft.com/office/powerpoint/2010/main" val="2453047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Rachel</a:t>
            </a:r>
            <a:r>
              <a:rPr lang="en-NZ" b="1" baseline="0" dirty="0" smtClean="0"/>
              <a:t> </a:t>
            </a:r>
            <a:r>
              <a:rPr lang="en-NZ" baseline="0" dirty="0" smtClean="0"/>
              <a:t>– could you take us through this process and just give us a quick idea of what happens at each stage, maybe also possibly timing of each stage?</a:t>
            </a:r>
          </a:p>
          <a:p>
            <a:endParaRPr lang="en-NZ" baseline="0" dirty="0" smtClean="0"/>
          </a:p>
          <a:p>
            <a:endParaRPr lang="en-NZ" dirty="0" smtClean="0"/>
          </a:p>
          <a:p>
            <a:endParaRPr lang="en-NZ" dirty="0" smtClean="0"/>
          </a:p>
          <a:p>
            <a:r>
              <a:rPr lang="en-NZ" b="1" baseline="0" dirty="0" smtClean="0"/>
              <a:t>(Note to host – look at questions to panellists on chat – let them know questions will be answered at the end)</a:t>
            </a:r>
          </a:p>
          <a:p>
            <a:endParaRPr lang="en-NZ" b="1" baseline="0" dirty="0" smtClean="0"/>
          </a:p>
          <a:p>
            <a:endParaRPr lang="en-NZ" dirty="0"/>
          </a:p>
        </p:txBody>
      </p:sp>
      <p:sp>
        <p:nvSpPr>
          <p:cNvPr id="4" name="Slide Number Placeholder 3"/>
          <p:cNvSpPr>
            <a:spLocks noGrp="1"/>
          </p:cNvSpPr>
          <p:nvPr>
            <p:ph type="sldNum" sz="quarter" idx="10"/>
          </p:nvPr>
        </p:nvSpPr>
        <p:spPr/>
        <p:txBody>
          <a:bodyPr/>
          <a:lstStyle/>
          <a:p>
            <a:fld id="{BE52FD20-EB77-44B7-89D9-E3012365277D}" type="slidenum">
              <a:rPr lang="en-NZ" smtClean="0"/>
              <a:t>11</a:t>
            </a:fld>
            <a:endParaRPr lang="en-NZ"/>
          </a:p>
        </p:txBody>
      </p:sp>
    </p:spTree>
    <p:extLst>
      <p:ext uri="{BB962C8B-B14F-4D97-AF65-F5344CB8AC3E}">
        <p14:creationId xmlns:p14="http://schemas.microsoft.com/office/powerpoint/2010/main" val="3728041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Cabinet committees are an important part of the process outlines in the previous</a:t>
            </a:r>
            <a:r>
              <a:rPr lang="en-NZ" baseline="0" dirty="0" smtClean="0"/>
              <a:t> slide as they provide a place for issues to be discussed and debated before being taken to Cabinet.</a:t>
            </a:r>
          </a:p>
          <a:p>
            <a:endParaRPr lang="en-NZ" baseline="0" dirty="0" smtClean="0"/>
          </a:p>
          <a:p>
            <a:r>
              <a:rPr lang="en-NZ" b="1" baseline="0" dirty="0" smtClean="0"/>
              <a:t>Anna – how large are these committees and do they meet regularly throughout the year?</a:t>
            </a:r>
            <a:endParaRPr lang="en-NZ" b="1" dirty="0" smtClean="0"/>
          </a:p>
          <a:p>
            <a:endParaRPr lang="en-NZ" dirty="0" smtClean="0"/>
          </a:p>
          <a:p>
            <a:endParaRPr lang="en-NZ" dirty="0" smtClean="0"/>
          </a:p>
          <a:p>
            <a:endParaRPr lang="en-NZ" dirty="0" smtClean="0"/>
          </a:p>
          <a:p>
            <a:endParaRPr lang="en-NZ" dirty="0" smtClean="0"/>
          </a:p>
          <a:p>
            <a:endParaRPr lang="en-NZ" b="1" baseline="0" dirty="0" smtClean="0"/>
          </a:p>
          <a:p>
            <a:endParaRPr lang="en-NZ" dirty="0"/>
          </a:p>
        </p:txBody>
      </p:sp>
      <p:sp>
        <p:nvSpPr>
          <p:cNvPr id="4" name="Slide Number Placeholder 3"/>
          <p:cNvSpPr>
            <a:spLocks noGrp="1"/>
          </p:cNvSpPr>
          <p:nvPr>
            <p:ph type="sldNum" sz="quarter" idx="10"/>
          </p:nvPr>
        </p:nvSpPr>
        <p:spPr/>
        <p:txBody>
          <a:bodyPr/>
          <a:lstStyle/>
          <a:p>
            <a:fld id="{BE52FD20-EB77-44B7-89D9-E3012365277D}" type="slidenum">
              <a:rPr lang="en-NZ" smtClean="0"/>
              <a:t>12</a:t>
            </a:fld>
            <a:endParaRPr lang="en-NZ"/>
          </a:p>
        </p:txBody>
      </p:sp>
    </p:spTree>
    <p:extLst>
      <p:ext uri="{BB962C8B-B14F-4D97-AF65-F5344CB8AC3E}">
        <p14:creationId xmlns:p14="http://schemas.microsoft.com/office/powerpoint/2010/main" val="3073301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Cabinet manual provides the guidance</a:t>
            </a:r>
            <a:r>
              <a:rPr lang="en-NZ" baseline="0" dirty="0" smtClean="0"/>
              <a:t> needed for effective decision making at the Executive level.</a:t>
            </a:r>
          </a:p>
          <a:p>
            <a:endParaRPr lang="en-NZ" baseline="0" dirty="0" smtClean="0"/>
          </a:p>
          <a:p>
            <a:endParaRPr lang="en-NZ" baseline="0" dirty="0" smtClean="0"/>
          </a:p>
          <a:p>
            <a:r>
              <a:rPr lang="en-NZ" b="1" dirty="0" smtClean="0"/>
              <a:t>Rachel</a:t>
            </a:r>
            <a:r>
              <a:rPr lang="en-NZ" b="1" baseline="0" dirty="0" smtClean="0"/>
              <a:t> and Anna – how long has there been the Cabinet manual? Has it evolved over time especially since the change to how our governments are formed under MMP?</a:t>
            </a:r>
          </a:p>
          <a:p>
            <a:endParaRPr lang="en-NZ" b="1" baseline="0" dirty="0" smtClean="0"/>
          </a:p>
          <a:p>
            <a:endParaRPr lang="en-NZ" b="1" baseline="0" dirty="0" smtClean="0"/>
          </a:p>
          <a:p>
            <a:r>
              <a:rPr lang="en-NZ" b="1" baseline="0" dirty="0" smtClean="0"/>
              <a:t>(Note to host – look at questions to panellists on chat)</a:t>
            </a:r>
          </a:p>
          <a:p>
            <a:endParaRPr lang="en-NZ" b="1" baseline="0" dirty="0" smtClean="0"/>
          </a:p>
          <a:p>
            <a:endParaRPr lang="en-NZ" b="1" dirty="0"/>
          </a:p>
        </p:txBody>
      </p:sp>
      <p:sp>
        <p:nvSpPr>
          <p:cNvPr id="4" name="Slide Number Placeholder 3"/>
          <p:cNvSpPr>
            <a:spLocks noGrp="1"/>
          </p:cNvSpPr>
          <p:nvPr>
            <p:ph type="sldNum" sz="quarter" idx="10"/>
          </p:nvPr>
        </p:nvSpPr>
        <p:spPr/>
        <p:txBody>
          <a:bodyPr/>
          <a:lstStyle/>
          <a:p>
            <a:fld id="{BE52FD20-EB77-44B7-89D9-E3012365277D}" type="slidenum">
              <a:rPr lang="en-NZ" smtClean="0"/>
              <a:t>13</a:t>
            </a:fld>
            <a:endParaRPr lang="en-NZ"/>
          </a:p>
        </p:txBody>
      </p:sp>
    </p:spTree>
    <p:extLst>
      <p:ext uri="{BB962C8B-B14F-4D97-AF65-F5344CB8AC3E}">
        <p14:creationId xmlns:p14="http://schemas.microsoft.com/office/powerpoint/2010/main" val="1563179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663" y="811213"/>
            <a:ext cx="7199313" cy="4049712"/>
          </a:xfrm>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0" dirty="0" smtClean="0"/>
              <a:t>Questions from the chat to panelists</a:t>
            </a:r>
          </a:p>
          <a:p>
            <a:pPr marL="0" indent="0">
              <a:buFont typeface="Wingdings" panose="05000000000000000000" pitchFamily="2" charset="2"/>
              <a:buNone/>
            </a:pPr>
            <a:endParaRPr lang="en-US" b="0" dirty="0" smtClean="0"/>
          </a:p>
          <a:p>
            <a:pPr marL="0" indent="0">
              <a:buFont typeface="Wingdings" panose="05000000000000000000" pitchFamily="2" charset="2"/>
              <a:buNone/>
            </a:pPr>
            <a:endParaRPr lang="en-US" b="0" dirty="0" smtClean="0"/>
          </a:p>
          <a:p>
            <a:pPr marL="0" indent="0">
              <a:buFont typeface="Wingdings" panose="05000000000000000000" pitchFamily="2" charset="2"/>
              <a:buNone/>
            </a:pPr>
            <a:endParaRPr lang="en-US" b="0" dirty="0" smtClean="0"/>
          </a:p>
          <a:p>
            <a:pPr marL="0" indent="0">
              <a:buFont typeface="Wingdings" panose="05000000000000000000" pitchFamily="2" charset="2"/>
              <a:buNone/>
            </a:pPr>
            <a:endParaRPr lang="en-US" b="0" dirty="0" smtClean="0"/>
          </a:p>
          <a:p>
            <a:pPr marL="0" indent="0">
              <a:buFont typeface="Wingdings" panose="05000000000000000000" pitchFamily="2" charset="2"/>
              <a:buNone/>
            </a:pPr>
            <a:endParaRPr lang="en-US" b="0" dirty="0" smtClean="0"/>
          </a:p>
          <a:p>
            <a:pPr marL="0" indent="0">
              <a:buFont typeface="Wingdings" panose="05000000000000000000" pitchFamily="2" charset="2"/>
              <a:buNone/>
            </a:pPr>
            <a:r>
              <a:rPr lang="en-US" b="0" dirty="0" smtClean="0"/>
              <a:t>Further links connected</a:t>
            </a:r>
            <a:r>
              <a:rPr lang="en-US" b="0" baseline="0" dirty="0" smtClean="0"/>
              <a:t> to this topic</a:t>
            </a:r>
          </a:p>
          <a:p>
            <a:pPr marL="0" indent="0">
              <a:buFont typeface="Wingdings" panose="05000000000000000000" pitchFamily="2" charset="2"/>
              <a:buNone/>
            </a:pPr>
            <a:endParaRPr lang="en-US" b="0" baseline="0" dirty="0" smtClean="0"/>
          </a:p>
          <a:p>
            <a:pPr marL="0" indent="0">
              <a:buFont typeface="Wingdings" panose="05000000000000000000" pitchFamily="2" charset="2"/>
              <a:buNone/>
            </a:pPr>
            <a:r>
              <a:rPr lang="en-US" b="0" baseline="0" dirty="0" smtClean="0"/>
              <a:t>How Parliament works – including further detail on the three branches of government</a:t>
            </a:r>
          </a:p>
          <a:p>
            <a:pPr marL="0" indent="0">
              <a:buFont typeface="Wingdings" panose="05000000000000000000" pitchFamily="2" charset="2"/>
              <a:buNone/>
            </a:pPr>
            <a:r>
              <a:rPr lang="en-NZ" dirty="0" smtClean="0">
                <a:hlinkClick r:id="rId3"/>
              </a:rPr>
              <a:t>https://www.parliament.nz/en/visit-and-learn/how-parliament-works/fact-sheets/pbrief7/</a:t>
            </a:r>
            <a:endParaRPr lang="en-NZ" dirty="0" smtClean="0"/>
          </a:p>
          <a:p>
            <a:pPr marL="0" indent="0">
              <a:buFont typeface="Wingdings" panose="05000000000000000000" pitchFamily="2" charset="2"/>
              <a:buNone/>
            </a:pPr>
            <a:endParaRPr lang="en-NZ" b="0" dirty="0" smtClean="0"/>
          </a:p>
          <a:p>
            <a:pPr marL="0" indent="0">
              <a:buFont typeface="Wingdings" panose="05000000000000000000" pitchFamily="2" charset="2"/>
              <a:buNone/>
            </a:pPr>
            <a:endParaRPr lang="en-US" b="0" dirty="0" smtClean="0"/>
          </a:p>
          <a:p>
            <a:pPr marL="0" indent="0">
              <a:buFont typeface="Wingdings" panose="05000000000000000000" pitchFamily="2" charset="2"/>
              <a:buNone/>
            </a:pPr>
            <a:r>
              <a:rPr lang="en-US" b="0" dirty="0" smtClean="0"/>
              <a:t>Government accountability to the House of</a:t>
            </a:r>
            <a:r>
              <a:rPr lang="en-US" b="0" baseline="0" dirty="0" smtClean="0"/>
              <a:t> Representatives</a:t>
            </a:r>
          </a:p>
          <a:p>
            <a:pPr marL="0" indent="0">
              <a:buFont typeface="Wingdings" panose="05000000000000000000" pitchFamily="2" charset="2"/>
              <a:buNone/>
            </a:pPr>
            <a:r>
              <a:rPr lang="en-NZ" dirty="0" smtClean="0">
                <a:hlinkClick r:id="rId4"/>
              </a:rPr>
              <a:t>https://www.parliament.nz/en/visit-and-learn/how-parliament-works/fact-sheets/pbrief1/</a:t>
            </a:r>
            <a:endParaRPr lang="en-NZ" dirty="0" smtClean="0"/>
          </a:p>
          <a:p>
            <a:pPr marL="0" indent="0">
              <a:buFont typeface="Wingdings" panose="05000000000000000000" pitchFamily="2" charset="2"/>
              <a:buNone/>
            </a:pPr>
            <a:endParaRPr lang="en-NZ" b="0" dirty="0" smtClean="0"/>
          </a:p>
          <a:p>
            <a:pPr marL="0" indent="0">
              <a:buFont typeface="Wingdings" panose="05000000000000000000" pitchFamily="2" charset="2"/>
              <a:buNone/>
            </a:pPr>
            <a:r>
              <a:rPr lang="en-NZ" b="0" dirty="0" smtClean="0"/>
              <a:t>A research paper by John Martin </a:t>
            </a:r>
            <a:r>
              <a:rPr lang="en-NZ" sz="1200" b="0" i="0" kern="1200" dirty="0" smtClean="0">
                <a:solidFill>
                  <a:schemeClr val="tx1"/>
                </a:solidFill>
                <a:effectLst/>
                <a:latin typeface="+mn-lt"/>
                <a:ea typeface="+mn-ea"/>
                <a:cs typeface="+mn-cs"/>
              </a:rPr>
              <a:t>which describes the shift towards greater executive dominance in three respects important to the functioning of Parliament — parliamentary expenditure, the impact of political parties and electoral politics, and increased government control over business in the House of Representatives. </a:t>
            </a:r>
            <a:r>
              <a:rPr lang="en-NZ" dirty="0" smtClean="0">
                <a:hlinkClick r:id="rId5"/>
              </a:rPr>
              <a:t>https://www.parliament.nz/en/visit-and-learn/how-parliament-works/fact-sheets/shifting/</a:t>
            </a:r>
            <a:endParaRPr lang="en-US" b="0" dirty="0" smtClean="0"/>
          </a:p>
        </p:txBody>
      </p:sp>
      <p:sp>
        <p:nvSpPr>
          <p:cNvPr id="4" name="Slide Number Placeholder 3"/>
          <p:cNvSpPr>
            <a:spLocks noGrp="1"/>
          </p:cNvSpPr>
          <p:nvPr>
            <p:ph type="sldNum" sz="quarter" idx="10"/>
          </p:nvPr>
        </p:nvSpPr>
        <p:spPr/>
        <p:txBody>
          <a:bodyPr/>
          <a:lstStyle/>
          <a:p>
            <a:fld id="{A0B6B553-92E4-4541-A5C4-325F5D05158F}" type="slidenum">
              <a:rPr lang="en-NZ" smtClean="0"/>
              <a:t>14</a:t>
            </a:fld>
            <a:endParaRPr lang="en-NZ"/>
          </a:p>
        </p:txBody>
      </p:sp>
    </p:spTree>
    <p:extLst>
      <p:ext uri="{BB962C8B-B14F-4D97-AF65-F5344CB8AC3E}">
        <p14:creationId xmlns:p14="http://schemas.microsoft.com/office/powerpoint/2010/main" val="111238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My name is Caroline Wallis and I am an Education Adviser at Parliament, and your host for today. </a:t>
            </a:r>
          </a:p>
          <a:p>
            <a:r>
              <a:rPr lang="en-NZ" dirty="0" smtClean="0"/>
              <a:t>Joining me as our expert guests are Rachel Hayward Deputy Secretary of the Cabinet, and Anna Fleming, legal advisor in the Cabinet Office.</a:t>
            </a:r>
          </a:p>
          <a:p>
            <a:r>
              <a:rPr lang="en-NZ" dirty="0" smtClean="0"/>
              <a:t>A few housekeeping rules before we get started. If you have any questions for our presenters, please write them in the chat box for our panellists. We hope that what we will cover will answer any questions you have, and if not we will address your questions at the end of the webinar.</a:t>
            </a:r>
            <a:endParaRPr lang="en-NZ" dirty="0"/>
          </a:p>
        </p:txBody>
      </p:sp>
      <p:sp>
        <p:nvSpPr>
          <p:cNvPr id="4" name="Slide Number Placeholder 3"/>
          <p:cNvSpPr>
            <a:spLocks noGrp="1"/>
          </p:cNvSpPr>
          <p:nvPr>
            <p:ph type="sldNum" sz="quarter" idx="10"/>
          </p:nvPr>
        </p:nvSpPr>
        <p:spPr/>
        <p:txBody>
          <a:bodyPr/>
          <a:lstStyle/>
          <a:p>
            <a:fld id="{BE52FD20-EB77-44B7-89D9-E3012365277D}" type="slidenum">
              <a:rPr lang="en-NZ" smtClean="0"/>
              <a:t>2</a:t>
            </a:fld>
            <a:endParaRPr lang="en-NZ"/>
          </a:p>
        </p:txBody>
      </p:sp>
    </p:spTree>
    <p:extLst>
      <p:ext uri="{BB962C8B-B14F-4D97-AF65-F5344CB8AC3E}">
        <p14:creationId xmlns:p14="http://schemas.microsoft.com/office/powerpoint/2010/main" val="351639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663" y="811213"/>
            <a:ext cx="7199313" cy="4049712"/>
          </a:xfrm>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0" dirty="0" smtClean="0"/>
              <a:t>So today we will cover through a mix of discussion and questions a</a:t>
            </a:r>
            <a:r>
              <a:rPr lang="en-US" b="0" baseline="0" dirty="0" smtClean="0"/>
              <a:t> number of features of the Executive and Cabinet in our democracy. This topic came from results from surveys at the end of previous webinars and we believe it is an important and perhaps less understood branch of our government.</a:t>
            </a:r>
          </a:p>
          <a:p>
            <a:pPr marL="0" indent="0">
              <a:buFont typeface="Wingdings" panose="05000000000000000000" pitchFamily="2" charset="2"/>
              <a:buNone/>
            </a:pPr>
            <a:r>
              <a:rPr lang="en-US" b="0" baseline="0" dirty="0" smtClean="0"/>
              <a:t>To give you an overview of what we will cover here is a hopefully helpful diagram. We will start with looking at the difference between Parliament and Government (often confused terms).  We’ll then move on to digging deep into the detail of what our Executive and Cabinet will do.  </a:t>
            </a:r>
          </a:p>
          <a:p>
            <a:pPr marL="0" indent="0">
              <a:buFont typeface="Wingdings" panose="05000000000000000000" pitchFamily="2" charset="2"/>
              <a:buNone/>
            </a:pPr>
            <a:r>
              <a:rPr lang="en-US" b="0" baseline="0" dirty="0" smtClean="0"/>
              <a:t>Rachel and Anna will help guide us through the important features of our Executive and Executive Council. We will then look at the responsibilities in the Executive as they relate to the Prime Minister, Ministers and Cabinet Committees, and then look at how Cabinet makes decisions and key features of the Cabinet manual.</a:t>
            </a:r>
          </a:p>
          <a:p>
            <a:pPr marL="0" indent="0">
              <a:buFont typeface="Wingdings" panose="05000000000000000000" pitchFamily="2" charset="2"/>
              <a:buNone/>
            </a:pPr>
            <a:r>
              <a:rPr lang="en-US" b="0" baseline="0" dirty="0" smtClean="0"/>
              <a:t>So with out further ado let’s get started!</a:t>
            </a:r>
          </a:p>
        </p:txBody>
      </p:sp>
      <p:sp>
        <p:nvSpPr>
          <p:cNvPr id="4" name="Slide Number Placeholder 3"/>
          <p:cNvSpPr>
            <a:spLocks noGrp="1"/>
          </p:cNvSpPr>
          <p:nvPr>
            <p:ph type="sldNum" sz="quarter" idx="10"/>
          </p:nvPr>
        </p:nvSpPr>
        <p:spPr/>
        <p:txBody>
          <a:bodyPr/>
          <a:lstStyle/>
          <a:p>
            <a:fld id="{A0B6B553-92E4-4541-A5C4-325F5D05158F}" type="slidenum">
              <a:rPr lang="en-NZ" smtClean="0"/>
              <a:t>3</a:t>
            </a:fld>
            <a:endParaRPr lang="en-NZ" dirty="0"/>
          </a:p>
        </p:txBody>
      </p:sp>
    </p:spTree>
    <p:extLst>
      <p:ext uri="{BB962C8B-B14F-4D97-AF65-F5344CB8AC3E}">
        <p14:creationId xmlns:p14="http://schemas.microsoft.com/office/powerpoint/2010/main" val="1844704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So Parliament</a:t>
            </a:r>
            <a:r>
              <a:rPr lang="en-NZ" baseline="0" dirty="0" smtClean="0"/>
              <a:t> and Government … feel free to put up your hand in the comfort of your own space if you thought these two terms meant the same thing.</a:t>
            </a:r>
          </a:p>
          <a:p>
            <a:r>
              <a:rPr lang="en-NZ" baseline="0" dirty="0" smtClean="0"/>
              <a:t>Well as we can see on this diagram they are two distinct branches in our system of Government.</a:t>
            </a:r>
          </a:p>
          <a:p>
            <a:r>
              <a:rPr lang="en-NZ" baseline="0" dirty="0" smtClean="0"/>
              <a:t>Here we can see the Legislature (or Parliament) sitting separate to the Executive (or Government).  The Judiciary is the third branch of our government.</a:t>
            </a:r>
          </a:p>
          <a:p>
            <a:endParaRPr lang="en-NZ" baseline="0" dirty="0" smtClean="0"/>
          </a:p>
          <a:p>
            <a:r>
              <a:rPr lang="en-NZ" baseline="0" dirty="0" smtClean="0"/>
              <a:t>In very general terms to maintain our democracy neither Parliament or the Government holds all the power. So no one can abuse its power, the functions in relation to the law are shared.</a:t>
            </a:r>
          </a:p>
          <a:p>
            <a:pPr marL="171450" indent="-171450">
              <a:buFontTx/>
              <a:buChar char="-"/>
            </a:pPr>
            <a:r>
              <a:rPr lang="en-NZ" baseline="0" dirty="0" smtClean="0"/>
              <a:t>Parliament makes the law</a:t>
            </a:r>
          </a:p>
          <a:p>
            <a:pPr marL="171450" indent="-171450">
              <a:buFontTx/>
              <a:buChar char="-"/>
            </a:pPr>
            <a:r>
              <a:rPr lang="en-NZ" baseline="0" dirty="0" smtClean="0"/>
              <a:t>The Government decides policies, proposes legislation and administers the law</a:t>
            </a:r>
          </a:p>
          <a:p>
            <a:pPr marL="171450" indent="-171450">
              <a:buFontTx/>
              <a:buChar char="-"/>
            </a:pPr>
            <a:r>
              <a:rPr lang="en-NZ" baseline="0" dirty="0" smtClean="0"/>
              <a:t>The Judiciary (the justice system through the courts) interprets the law.</a:t>
            </a:r>
          </a:p>
          <a:p>
            <a:pPr marL="0" indent="0">
              <a:buFontTx/>
              <a:buNone/>
            </a:pPr>
            <a:endParaRPr lang="en-NZ" baseline="0" dirty="0" smtClean="0"/>
          </a:p>
          <a:p>
            <a:pPr marL="0" indent="0">
              <a:buFontTx/>
              <a:buNone/>
            </a:pPr>
            <a:r>
              <a:rPr lang="en-NZ" b="1" baseline="0" dirty="0" smtClean="0"/>
              <a:t>Question</a:t>
            </a:r>
            <a:endParaRPr lang="en-NZ" b="0" baseline="0" dirty="0" smtClean="0"/>
          </a:p>
          <a:p>
            <a:pPr marL="0" indent="0">
              <a:buFontTx/>
              <a:buNone/>
            </a:pPr>
            <a:r>
              <a:rPr lang="en-NZ" b="1" baseline="0" dirty="0" smtClean="0"/>
              <a:t>Anna – this is a very brief summary of the key differences.  Is there anything you’d like to add?</a:t>
            </a:r>
          </a:p>
          <a:p>
            <a:pPr marL="0" indent="0">
              <a:buFontTx/>
              <a:buNone/>
            </a:pPr>
            <a:endParaRPr lang="en-NZ" b="1" baseline="0" dirty="0" smtClean="0"/>
          </a:p>
          <a:p>
            <a:pPr marL="0" indent="0">
              <a:buFontTx/>
              <a:buNone/>
            </a:pPr>
            <a:r>
              <a:rPr lang="en-NZ" b="1" baseline="0" dirty="0" smtClean="0"/>
              <a:t>Link for social media</a:t>
            </a:r>
          </a:p>
          <a:p>
            <a:pPr marL="0" indent="0">
              <a:buFontTx/>
              <a:buNone/>
            </a:pPr>
            <a:r>
              <a:rPr lang="en-NZ" dirty="0" smtClean="0">
                <a:hlinkClick r:id="rId3"/>
              </a:rPr>
              <a:t>https://www.parliament.nz/en/visit-and-learn/how-parliament-works/our-system-of-government/</a:t>
            </a:r>
            <a:endParaRPr lang="en-NZ" b="1" baseline="0" dirty="0" smtClean="0"/>
          </a:p>
          <a:p>
            <a:pPr marL="0" indent="0">
              <a:buFontTx/>
              <a:buNone/>
            </a:pPr>
            <a:endParaRPr lang="en-NZ" b="1" baseline="0" dirty="0" smtClean="0"/>
          </a:p>
          <a:p>
            <a:pPr marL="0" indent="0">
              <a:buFontTx/>
              <a:buNone/>
            </a:pPr>
            <a:endParaRPr lang="en-NZ" b="1" baseline="0" dirty="0" smtClean="0"/>
          </a:p>
          <a:p>
            <a:pPr marL="0" indent="0">
              <a:buFontTx/>
              <a:buNone/>
            </a:pPr>
            <a:endParaRPr lang="en-NZ" b="1" baseline="0" dirty="0" smtClean="0"/>
          </a:p>
          <a:p>
            <a:pPr marL="0" indent="0">
              <a:buFontTx/>
              <a:buNone/>
            </a:pPr>
            <a:endParaRPr lang="en-NZ" b="1" baseline="0" dirty="0" smtClean="0"/>
          </a:p>
          <a:p>
            <a:pPr marL="0" indent="0">
              <a:buFontTx/>
              <a:buNone/>
            </a:pPr>
            <a:r>
              <a:rPr lang="en-NZ" b="1" baseline="0" dirty="0" smtClean="0"/>
              <a:t>Further information if CW needs it:</a:t>
            </a:r>
          </a:p>
          <a:p>
            <a:pPr marL="0" indent="0">
              <a:buFontTx/>
              <a:buNone/>
            </a:pPr>
            <a:r>
              <a:rPr lang="en-NZ" baseline="0" dirty="0" smtClean="0"/>
              <a:t>Parliament’s role is to provide representation for the people, to make laws by which the country is governed, to scrutinise the activities of the Government and to approve the supply and spending of public money to the Government.</a:t>
            </a:r>
          </a:p>
          <a:p>
            <a:endParaRPr lang="en-NZ" baseline="0" dirty="0" smtClean="0"/>
          </a:p>
          <a:p>
            <a:r>
              <a:rPr lang="en-NZ" dirty="0" smtClean="0"/>
              <a:t>The middle</a:t>
            </a:r>
            <a:r>
              <a:rPr lang="en-NZ" baseline="0" dirty="0" smtClean="0"/>
              <a:t> branch in the diagram is the Executive  or the Government.  The Government is accountable to Parliament.  It is responsible for day-to-day administration and running of the country.  It’s made up of MP’s appointed by the Governor-General as Ministers of the Crown.</a:t>
            </a:r>
          </a:p>
          <a:p>
            <a:endParaRPr lang="en-NZ" baseline="0" dirty="0" smtClean="0"/>
          </a:p>
        </p:txBody>
      </p:sp>
      <p:sp>
        <p:nvSpPr>
          <p:cNvPr id="4" name="Slide Number Placeholder 3"/>
          <p:cNvSpPr>
            <a:spLocks noGrp="1"/>
          </p:cNvSpPr>
          <p:nvPr>
            <p:ph type="sldNum" sz="quarter" idx="10"/>
          </p:nvPr>
        </p:nvSpPr>
        <p:spPr/>
        <p:txBody>
          <a:bodyPr/>
          <a:lstStyle/>
          <a:p>
            <a:fld id="{BE52FD20-EB77-44B7-89D9-E3012365277D}" type="slidenum">
              <a:rPr lang="en-NZ" smtClean="0"/>
              <a:t>4</a:t>
            </a:fld>
            <a:endParaRPr lang="en-NZ"/>
          </a:p>
        </p:txBody>
      </p:sp>
    </p:spTree>
    <p:extLst>
      <p:ext uri="{BB962C8B-B14F-4D97-AF65-F5344CB8AC3E}">
        <p14:creationId xmlns:p14="http://schemas.microsoft.com/office/powerpoint/2010/main" val="4067775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r>
              <a:rPr lang="en-NZ" b="1" dirty="0" smtClean="0"/>
              <a:t>Anna</a:t>
            </a:r>
            <a:r>
              <a:rPr lang="en-NZ" baseline="0" dirty="0" smtClean="0"/>
              <a:t> – could you run through the important aspects of the Executive Council</a:t>
            </a:r>
          </a:p>
          <a:p>
            <a:endParaRPr lang="en-NZ" baseline="0" dirty="0" smtClean="0"/>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BE52FD20-EB77-44B7-89D9-E3012365277D}" type="slidenum">
              <a:rPr lang="en-NZ" smtClean="0"/>
              <a:t>5</a:t>
            </a:fld>
            <a:endParaRPr lang="en-NZ"/>
          </a:p>
        </p:txBody>
      </p:sp>
    </p:spTree>
    <p:extLst>
      <p:ext uri="{BB962C8B-B14F-4D97-AF65-F5344CB8AC3E}">
        <p14:creationId xmlns:p14="http://schemas.microsoft.com/office/powerpoint/2010/main" val="404407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So the Executive is made up of</a:t>
            </a:r>
            <a:r>
              <a:rPr lang="en-NZ" baseline="0" dirty="0" smtClean="0"/>
              <a:t> members associated with different Ministerial portfolio’s. Minister’s are member’s of Parliament who are now part of the Government.</a:t>
            </a:r>
          </a:p>
          <a:p>
            <a:endParaRPr lang="en-NZ" baseline="0" dirty="0" smtClean="0"/>
          </a:p>
          <a:p>
            <a:r>
              <a:rPr lang="en-NZ" b="1" dirty="0" smtClean="0"/>
              <a:t>Question:</a:t>
            </a:r>
          </a:p>
          <a:p>
            <a:r>
              <a:rPr lang="en-NZ" b="1" dirty="0" smtClean="0"/>
              <a:t>Rachel</a:t>
            </a:r>
            <a:r>
              <a:rPr lang="en-NZ" b="1" baseline="0" dirty="0" smtClean="0"/>
              <a:t>– Can you explain for us the differences and similarities for Ministers inside and outside Cabinet?</a:t>
            </a:r>
            <a:endParaRPr lang="en-NZ" dirty="0" smtClean="0"/>
          </a:p>
          <a:p>
            <a:endParaRPr lang="en-NZ" dirty="0" smtClean="0"/>
          </a:p>
          <a:p>
            <a:endParaRPr lang="en-NZ" dirty="0" smtClean="0"/>
          </a:p>
          <a:p>
            <a:r>
              <a:rPr lang="en-NZ" dirty="0" smtClean="0"/>
              <a:t>Information on what is current regarding Government initiatives, policies and Ministerial information</a:t>
            </a:r>
            <a:r>
              <a:rPr lang="en-NZ" baseline="0" dirty="0" smtClean="0"/>
              <a:t> can be found at:</a:t>
            </a:r>
            <a:endParaRPr lang="en-NZ" dirty="0" smtClean="0"/>
          </a:p>
          <a:p>
            <a:endParaRPr lang="en-NZ" dirty="0" smtClean="0"/>
          </a:p>
          <a:p>
            <a:r>
              <a:rPr lang="en-NZ" dirty="0" smtClean="0">
                <a:hlinkClick r:id="rId3"/>
              </a:rPr>
              <a:t>https://www.beehive.govt.nz/</a:t>
            </a:r>
            <a:endParaRPr lang="en-NZ" dirty="0"/>
          </a:p>
        </p:txBody>
      </p:sp>
      <p:sp>
        <p:nvSpPr>
          <p:cNvPr id="4" name="Slide Number Placeholder 3"/>
          <p:cNvSpPr>
            <a:spLocks noGrp="1"/>
          </p:cNvSpPr>
          <p:nvPr>
            <p:ph type="sldNum" sz="quarter" idx="10"/>
          </p:nvPr>
        </p:nvSpPr>
        <p:spPr/>
        <p:txBody>
          <a:bodyPr/>
          <a:lstStyle/>
          <a:p>
            <a:fld id="{BE52FD20-EB77-44B7-89D9-E3012365277D}" type="slidenum">
              <a:rPr lang="en-NZ" smtClean="0"/>
              <a:t>6</a:t>
            </a:fld>
            <a:endParaRPr lang="en-NZ"/>
          </a:p>
        </p:txBody>
      </p:sp>
    </p:spTree>
    <p:extLst>
      <p:ext uri="{BB962C8B-B14F-4D97-AF65-F5344CB8AC3E}">
        <p14:creationId xmlns:p14="http://schemas.microsoft.com/office/powerpoint/2010/main" val="97829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So the Prime Minister is</a:t>
            </a:r>
            <a:r>
              <a:rPr lang="en-NZ" baseline="0" dirty="0" smtClean="0"/>
              <a:t> the head of the government, and he or she is appointed by the Governor-General.  </a:t>
            </a:r>
          </a:p>
          <a:p>
            <a:endParaRPr lang="en-NZ" baseline="0" dirty="0" smtClean="0"/>
          </a:p>
          <a:p>
            <a:r>
              <a:rPr lang="en-NZ" b="1" baseline="0" dirty="0" smtClean="0"/>
              <a:t>Question</a:t>
            </a:r>
          </a:p>
          <a:p>
            <a:r>
              <a:rPr lang="en-NZ" b="1" baseline="0" dirty="0" smtClean="0"/>
              <a:t>Rachel – What are the constitutional roles of the Prime Minister?</a:t>
            </a:r>
          </a:p>
          <a:p>
            <a:endParaRPr lang="en-NZ" b="1" baseline="0" dirty="0" smtClean="0"/>
          </a:p>
          <a:p>
            <a:endParaRPr lang="en-NZ" b="1" baseline="0" dirty="0" smtClean="0"/>
          </a:p>
          <a:p>
            <a:r>
              <a:rPr lang="en-NZ" b="1" baseline="0" dirty="0" smtClean="0"/>
              <a:t>(Note to host – look at questions to panellists on chat – let them know will answer at the end)</a:t>
            </a:r>
          </a:p>
          <a:p>
            <a:endParaRPr lang="en-NZ" b="1" baseline="0" dirty="0" smtClean="0"/>
          </a:p>
          <a:p>
            <a:endParaRPr lang="en-NZ" b="1" dirty="0"/>
          </a:p>
        </p:txBody>
      </p:sp>
      <p:sp>
        <p:nvSpPr>
          <p:cNvPr id="4" name="Slide Number Placeholder 3"/>
          <p:cNvSpPr>
            <a:spLocks noGrp="1"/>
          </p:cNvSpPr>
          <p:nvPr>
            <p:ph type="sldNum" sz="quarter" idx="10"/>
          </p:nvPr>
        </p:nvSpPr>
        <p:spPr/>
        <p:txBody>
          <a:bodyPr/>
          <a:lstStyle/>
          <a:p>
            <a:fld id="{BE52FD20-EB77-44B7-89D9-E3012365277D}" type="slidenum">
              <a:rPr lang="en-NZ" smtClean="0"/>
              <a:t>7</a:t>
            </a:fld>
            <a:endParaRPr lang="en-NZ"/>
          </a:p>
        </p:txBody>
      </p:sp>
    </p:spTree>
    <p:extLst>
      <p:ext uri="{BB962C8B-B14F-4D97-AF65-F5344CB8AC3E}">
        <p14:creationId xmlns:p14="http://schemas.microsoft.com/office/powerpoint/2010/main" val="62191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(Run</a:t>
            </a:r>
            <a:r>
              <a:rPr lang="en-NZ" baseline="0" dirty="0" smtClean="0"/>
              <a:t> through this list)</a:t>
            </a:r>
          </a:p>
          <a:p>
            <a:endParaRPr lang="en-NZ" baseline="0" dirty="0" smtClean="0"/>
          </a:p>
          <a:p>
            <a:r>
              <a:rPr lang="en-NZ" b="1" baseline="0" dirty="0" smtClean="0"/>
              <a:t>Question:</a:t>
            </a:r>
          </a:p>
          <a:p>
            <a:r>
              <a:rPr lang="en-NZ" b="1" baseline="0" dirty="0" smtClean="0"/>
              <a:t>Anna – on a logistical level how does a Minister advise the Governor-General?  There is an appointment ceremony when a government is formed – can you tell us a little bit about this?</a:t>
            </a:r>
            <a:endParaRPr lang="en-NZ" b="1" dirty="0"/>
          </a:p>
        </p:txBody>
      </p:sp>
      <p:sp>
        <p:nvSpPr>
          <p:cNvPr id="4" name="Slide Number Placeholder 3"/>
          <p:cNvSpPr>
            <a:spLocks noGrp="1"/>
          </p:cNvSpPr>
          <p:nvPr>
            <p:ph type="sldNum" sz="quarter" idx="10"/>
          </p:nvPr>
        </p:nvSpPr>
        <p:spPr/>
        <p:txBody>
          <a:bodyPr/>
          <a:lstStyle/>
          <a:p>
            <a:fld id="{BE52FD20-EB77-44B7-89D9-E3012365277D}" type="slidenum">
              <a:rPr lang="en-NZ" smtClean="0"/>
              <a:t>8</a:t>
            </a:fld>
            <a:endParaRPr lang="en-NZ"/>
          </a:p>
        </p:txBody>
      </p:sp>
    </p:spTree>
    <p:extLst>
      <p:ext uri="{BB962C8B-B14F-4D97-AF65-F5344CB8AC3E}">
        <p14:creationId xmlns:p14="http://schemas.microsoft.com/office/powerpoint/2010/main" val="425424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So</a:t>
            </a:r>
            <a:r>
              <a:rPr lang="en-NZ" baseline="0" dirty="0" smtClean="0"/>
              <a:t> Cabinet is the central body making decisions in the Executive, and is established by convention not law</a:t>
            </a:r>
          </a:p>
          <a:p>
            <a:endParaRPr lang="en-NZ" baseline="0" dirty="0" smtClean="0"/>
          </a:p>
          <a:p>
            <a:r>
              <a:rPr lang="en-NZ" b="1" baseline="0" dirty="0" smtClean="0"/>
              <a:t>Question:</a:t>
            </a:r>
          </a:p>
          <a:p>
            <a:r>
              <a:rPr lang="en-NZ" b="1" baseline="0" dirty="0" smtClean="0"/>
              <a:t>Rachel– can you tell us a little bit more about what is meant by established by convention, not law?</a:t>
            </a:r>
          </a:p>
          <a:p>
            <a:endParaRPr lang="en-NZ" b="1" baseline="0" dirty="0" smtClean="0"/>
          </a:p>
          <a:p>
            <a:endParaRPr lang="en-NZ" b="1" dirty="0" smtClean="0"/>
          </a:p>
          <a:p>
            <a:r>
              <a:rPr lang="en-NZ" b="1" baseline="0" dirty="0" smtClean="0"/>
              <a:t>(Note to host – look at questions to panellists on chat – let them know will be answered at the end)</a:t>
            </a:r>
          </a:p>
          <a:p>
            <a:endParaRPr lang="en-NZ" b="1" baseline="0" dirty="0" smtClean="0"/>
          </a:p>
          <a:p>
            <a:endParaRPr lang="en-NZ" b="1" dirty="0"/>
          </a:p>
        </p:txBody>
      </p:sp>
      <p:sp>
        <p:nvSpPr>
          <p:cNvPr id="4" name="Slide Number Placeholder 3"/>
          <p:cNvSpPr>
            <a:spLocks noGrp="1"/>
          </p:cNvSpPr>
          <p:nvPr>
            <p:ph type="sldNum" sz="quarter" idx="10"/>
          </p:nvPr>
        </p:nvSpPr>
        <p:spPr/>
        <p:txBody>
          <a:bodyPr/>
          <a:lstStyle/>
          <a:p>
            <a:fld id="{BE52FD20-EB77-44B7-89D9-E3012365277D}" type="slidenum">
              <a:rPr lang="en-NZ" smtClean="0"/>
              <a:t>9</a:t>
            </a:fld>
            <a:endParaRPr lang="en-NZ"/>
          </a:p>
        </p:txBody>
      </p:sp>
    </p:spTree>
    <p:extLst>
      <p:ext uri="{BB962C8B-B14F-4D97-AF65-F5344CB8AC3E}">
        <p14:creationId xmlns:p14="http://schemas.microsoft.com/office/powerpoint/2010/main" val="365796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C014C1BA-4A9C-46C7-BA88-E73F3B5EEF1C}" type="datetimeFigureOut">
              <a:rPr lang="en-NZ" smtClean="0"/>
              <a:t>15/07/2020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3BE5A5A-1C55-4681-9C6F-E3A21CD8652B}" type="slidenum">
              <a:rPr lang="en-NZ" smtClean="0"/>
              <a:t>‹#›</a:t>
            </a:fld>
            <a:endParaRPr lang="en-NZ"/>
          </a:p>
        </p:txBody>
      </p:sp>
    </p:spTree>
    <p:extLst>
      <p:ext uri="{BB962C8B-B14F-4D97-AF65-F5344CB8AC3E}">
        <p14:creationId xmlns:p14="http://schemas.microsoft.com/office/powerpoint/2010/main" val="46534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014C1BA-4A9C-46C7-BA88-E73F3B5EEF1C}" type="datetimeFigureOut">
              <a:rPr lang="en-NZ" smtClean="0"/>
              <a:t>15/07/2020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3BE5A5A-1C55-4681-9C6F-E3A21CD8652B}" type="slidenum">
              <a:rPr lang="en-NZ" smtClean="0"/>
              <a:t>‹#›</a:t>
            </a:fld>
            <a:endParaRPr lang="en-NZ"/>
          </a:p>
        </p:txBody>
      </p:sp>
    </p:spTree>
    <p:extLst>
      <p:ext uri="{BB962C8B-B14F-4D97-AF65-F5344CB8AC3E}">
        <p14:creationId xmlns:p14="http://schemas.microsoft.com/office/powerpoint/2010/main" val="428673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014C1BA-4A9C-46C7-BA88-E73F3B5EEF1C}" type="datetimeFigureOut">
              <a:rPr lang="en-NZ" smtClean="0"/>
              <a:t>15/07/2020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3BE5A5A-1C55-4681-9C6F-E3A21CD8652B}" type="slidenum">
              <a:rPr lang="en-NZ" smtClean="0"/>
              <a:t>‹#›</a:t>
            </a:fld>
            <a:endParaRPr lang="en-NZ"/>
          </a:p>
        </p:txBody>
      </p:sp>
    </p:spTree>
    <p:extLst>
      <p:ext uri="{BB962C8B-B14F-4D97-AF65-F5344CB8AC3E}">
        <p14:creationId xmlns:p14="http://schemas.microsoft.com/office/powerpoint/2010/main" val="384144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014C1BA-4A9C-46C7-BA88-E73F3B5EEF1C}" type="datetimeFigureOut">
              <a:rPr lang="en-NZ" smtClean="0"/>
              <a:t>15/07/2020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3BE5A5A-1C55-4681-9C6F-E3A21CD8652B}" type="slidenum">
              <a:rPr lang="en-NZ" smtClean="0"/>
              <a:t>‹#›</a:t>
            </a:fld>
            <a:endParaRPr lang="en-NZ"/>
          </a:p>
        </p:txBody>
      </p:sp>
    </p:spTree>
    <p:extLst>
      <p:ext uri="{BB962C8B-B14F-4D97-AF65-F5344CB8AC3E}">
        <p14:creationId xmlns:p14="http://schemas.microsoft.com/office/powerpoint/2010/main" val="258633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14C1BA-4A9C-46C7-BA88-E73F3B5EEF1C}" type="datetimeFigureOut">
              <a:rPr lang="en-NZ" smtClean="0"/>
              <a:t>15/07/2020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3BE5A5A-1C55-4681-9C6F-E3A21CD8652B}" type="slidenum">
              <a:rPr lang="en-NZ" smtClean="0"/>
              <a:t>‹#›</a:t>
            </a:fld>
            <a:endParaRPr lang="en-NZ"/>
          </a:p>
        </p:txBody>
      </p:sp>
    </p:spTree>
    <p:extLst>
      <p:ext uri="{BB962C8B-B14F-4D97-AF65-F5344CB8AC3E}">
        <p14:creationId xmlns:p14="http://schemas.microsoft.com/office/powerpoint/2010/main" val="53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C014C1BA-4A9C-46C7-BA88-E73F3B5EEF1C}" type="datetimeFigureOut">
              <a:rPr lang="en-NZ" smtClean="0"/>
              <a:t>15/07/2020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3BE5A5A-1C55-4681-9C6F-E3A21CD8652B}" type="slidenum">
              <a:rPr lang="en-NZ" smtClean="0"/>
              <a:t>‹#›</a:t>
            </a:fld>
            <a:endParaRPr lang="en-NZ"/>
          </a:p>
        </p:txBody>
      </p:sp>
    </p:spTree>
    <p:extLst>
      <p:ext uri="{BB962C8B-B14F-4D97-AF65-F5344CB8AC3E}">
        <p14:creationId xmlns:p14="http://schemas.microsoft.com/office/powerpoint/2010/main" val="44183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C014C1BA-4A9C-46C7-BA88-E73F3B5EEF1C}" type="datetimeFigureOut">
              <a:rPr lang="en-NZ" smtClean="0"/>
              <a:t>15/07/2020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3BE5A5A-1C55-4681-9C6F-E3A21CD8652B}" type="slidenum">
              <a:rPr lang="en-NZ" smtClean="0"/>
              <a:t>‹#›</a:t>
            </a:fld>
            <a:endParaRPr lang="en-NZ"/>
          </a:p>
        </p:txBody>
      </p:sp>
    </p:spTree>
    <p:extLst>
      <p:ext uri="{BB962C8B-B14F-4D97-AF65-F5344CB8AC3E}">
        <p14:creationId xmlns:p14="http://schemas.microsoft.com/office/powerpoint/2010/main" val="335789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C014C1BA-4A9C-46C7-BA88-E73F3B5EEF1C}" type="datetimeFigureOut">
              <a:rPr lang="en-NZ" smtClean="0"/>
              <a:t>15/07/2020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3BE5A5A-1C55-4681-9C6F-E3A21CD8652B}" type="slidenum">
              <a:rPr lang="en-NZ" smtClean="0"/>
              <a:t>‹#›</a:t>
            </a:fld>
            <a:endParaRPr lang="en-NZ"/>
          </a:p>
        </p:txBody>
      </p:sp>
    </p:spTree>
    <p:extLst>
      <p:ext uri="{BB962C8B-B14F-4D97-AF65-F5344CB8AC3E}">
        <p14:creationId xmlns:p14="http://schemas.microsoft.com/office/powerpoint/2010/main" val="422289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4C1BA-4A9C-46C7-BA88-E73F3B5EEF1C}" type="datetimeFigureOut">
              <a:rPr lang="en-NZ" smtClean="0"/>
              <a:t>15/07/2020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3BE5A5A-1C55-4681-9C6F-E3A21CD8652B}" type="slidenum">
              <a:rPr lang="en-NZ" smtClean="0"/>
              <a:t>‹#›</a:t>
            </a:fld>
            <a:endParaRPr lang="en-NZ"/>
          </a:p>
        </p:txBody>
      </p:sp>
    </p:spTree>
    <p:extLst>
      <p:ext uri="{BB962C8B-B14F-4D97-AF65-F5344CB8AC3E}">
        <p14:creationId xmlns:p14="http://schemas.microsoft.com/office/powerpoint/2010/main" val="3143355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14C1BA-4A9C-46C7-BA88-E73F3B5EEF1C}" type="datetimeFigureOut">
              <a:rPr lang="en-NZ" smtClean="0"/>
              <a:t>15/07/2020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3BE5A5A-1C55-4681-9C6F-E3A21CD8652B}" type="slidenum">
              <a:rPr lang="en-NZ" smtClean="0"/>
              <a:t>‹#›</a:t>
            </a:fld>
            <a:endParaRPr lang="en-NZ"/>
          </a:p>
        </p:txBody>
      </p:sp>
    </p:spTree>
    <p:extLst>
      <p:ext uri="{BB962C8B-B14F-4D97-AF65-F5344CB8AC3E}">
        <p14:creationId xmlns:p14="http://schemas.microsoft.com/office/powerpoint/2010/main" val="317534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14C1BA-4A9C-46C7-BA88-E73F3B5EEF1C}" type="datetimeFigureOut">
              <a:rPr lang="en-NZ" smtClean="0"/>
              <a:t>15/07/2020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3BE5A5A-1C55-4681-9C6F-E3A21CD8652B}" type="slidenum">
              <a:rPr lang="en-NZ" smtClean="0"/>
              <a:t>‹#›</a:t>
            </a:fld>
            <a:endParaRPr lang="en-NZ"/>
          </a:p>
        </p:txBody>
      </p:sp>
    </p:spTree>
    <p:extLst>
      <p:ext uri="{BB962C8B-B14F-4D97-AF65-F5344CB8AC3E}">
        <p14:creationId xmlns:p14="http://schemas.microsoft.com/office/powerpoint/2010/main" val="100479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4C1BA-4A9C-46C7-BA88-E73F3B5EEF1C}" type="datetimeFigureOut">
              <a:rPr lang="en-NZ" smtClean="0"/>
              <a:t>15/07/2020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E5A5A-1C55-4681-9C6F-E3A21CD8652B}" type="slidenum">
              <a:rPr lang="en-NZ" smtClean="0"/>
              <a:t>‹#›</a:t>
            </a:fld>
            <a:endParaRPr lang="en-NZ"/>
          </a:p>
        </p:txBody>
      </p:sp>
    </p:spTree>
    <p:extLst>
      <p:ext uri="{BB962C8B-B14F-4D97-AF65-F5344CB8AC3E}">
        <p14:creationId xmlns:p14="http://schemas.microsoft.com/office/powerpoint/2010/main" val="148572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992"/>
            <a:ext cx="5489057" cy="68799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p>
        </p:txBody>
      </p:sp>
      <p:sp>
        <p:nvSpPr>
          <p:cNvPr id="5" name="TextBox 49"/>
          <p:cNvSpPr txBox="1"/>
          <p:nvPr/>
        </p:nvSpPr>
        <p:spPr>
          <a:xfrm>
            <a:off x="292735" y="1810844"/>
            <a:ext cx="4644751"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4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Executive and Cabinet</a:t>
            </a:r>
          </a:p>
        </p:txBody>
      </p:sp>
      <p:sp>
        <p:nvSpPr>
          <p:cNvPr id="6" name="TextBox 50"/>
          <p:cNvSpPr txBox="1"/>
          <p:nvPr/>
        </p:nvSpPr>
        <p:spPr>
          <a:xfrm>
            <a:off x="326903" y="2858746"/>
            <a:ext cx="488636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NZ"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NZ"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Ever wondered what the differences are between Parliament and Government?</a:t>
            </a:r>
          </a:p>
          <a:p>
            <a:r>
              <a:rPr lang="en-NZ"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Keen to know more about the roles of the Cabinet and Executive?</a:t>
            </a:r>
          </a:p>
          <a:p>
            <a:r>
              <a:rPr lang="en-NZ"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Join us to learn all about these important parts of our democracy.</a:t>
            </a:r>
            <a:endParaRPr lang="en-NZ"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713" y="1045236"/>
            <a:ext cx="2461967" cy="440980"/>
          </a:xfrm>
          <a:prstGeom prst="rect">
            <a:avLst/>
          </a:prstGeom>
        </p:spPr>
      </p:pic>
      <p:grpSp>
        <p:nvGrpSpPr>
          <p:cNvPr id="8" name="Group 7"/>
          <p:cNvGrpSpPr/>
          <p:nvPr/>
        </p:nvGrpSpPr>
        <p:grpSpPr>
          <a:xfrm>
            <a:off x="5489056" y="-21992"/>
            <a:ext cx="371713" cy="6879992"/>
            <a:chOff x="6734672" y="1230085"/>
            <a:chExt cx="288032" cy="1152128"/>
          </a:xfrm>
        </p:grpSpPr>
        <p:sp>
          <p:nvSpPr>
            <p:cNvPr id="9" name="Rectangle 8"/>
            <p:cNvSpPr/>
            <p:nvPr/>
          </p:nvSpPr>
          <p:spPr>
            <a:xfrm>
              <a:off x="6734672" y="1806149"/>
              <a:ext cx="288032" cy="288032"/>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p>
          </p:txBody>
        </p:sp>
        <p:sp>
          <p:nvSpPr>
            <p:cNvPr id="10" name="Rectangle 9"/>
            <p:cNvSpPr/>
            <p:nvPr/>
          </p:nvSpPr>
          <p:spPr>
            <a:xfrm>
              <a:off x="6734672" y="2094181"/>
              <a:ext cx="288032" cy="288032"/>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p>
          </p:txBody>
        </p:sp>
        <p:sp>
          <p:nvSpPr>
            <p:cNvPr id="11" name="Rectangle 10"/>
            <p:cNvSpPr/>
            <p:nvPr/>
          </p:nvSpPr>
          <p:spPr>
            <a:xfrm>
              <a:off x="6734672" y="1518117"/>
              <a:ext cx="288032" cy="288032"/>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p>
          </p:txBody>
        </p:sp>
        <p:sp>
          <p:nvSpPr>
            <p:cNvPr id="12" name="Rectangle 11"/>
            <p:cNvSpPr/>
            <p:nvPr/>
          </p:nvSpPr>
          <p:spPr>
            <a:xfrm>
              <a:off x="6734672" y="1230085"/>
              <a:ext cx="288032" cy="288032"/>
            </a:xfrm>
            <a:prstGeom prst="rect">
              <a:avLst/>
            </a:prstGeom>
            <a:solidFill>
              <a:srgbClr val="17C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p>
          </p:txBody>
        </p:sp>
      </p:grpSp>
      <p:sp>
        <p:nvSpPr>
          <p:cNvPr id="13" name="TextBox 12"/>
          <p:cNvSpPr txBox="1"/>
          <p:nvPr/>
        </p:nvSpPr>
        <p:spPr>
          <a:xfrm>
            <a:off x="6943726" y="2217675"/>
            <a:ext cx="4400550" cy="1200329"/>
          </a:xfrm>
          <a:prstGeom prst="rect">
            <a:avLst/>
          </a:prstGeom>
          <a:noFill/>
        </p:spPr>
        <p:txBody>
          <a:bodyPr wrap="square" rtlCol="0">
            <a:spAutoFit/>
          </a:bodyPr>
          <a:lstStyle/>
          <a:p>
            <a:r>
              <a:rPr lang="en-NZ" sz="2400" b="1" dirty="0" smtClean="0"/>
              <a:t>Insert photo relevant to webinar </a:t>
            </a:r>
            <a:r>
              <a:rPr lang="en-NZ" sz="2400" dirty="0" smtClean="0"/>
              <a:t>– see next slide for stock images that can be used.</a:t>
            </a:r>
            <a:endParaRPr lang="en-NZ" sz="2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769" y="-21992"/>
            <a:ext cx="6316060" cy="6869153"/>
          </a:xfrm>
          <a:prstGeom prst="rect">
            <a:avLst/>
          </a:prstGeom>
        </p:spPr>
      </p:pic>
    </p:spTree>
    <p:extLst>
      <p:ext uri="{BB962C8B-B14F-4D97-AF65-F5344CB8AC3E}">
        <p14:creationId xmlns:p14="http://schemas.microsoft.com/office/powerpoint/2010/main" val="1035786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6109" y="1677163"/>
            <a:ext cx="6973438" cy="4631272"/>
          </a:xfrm>
          <a:prstGeom prst="rect">
            <a:avLst/>
          </a:prstGeom>
          <a:solidFill>
            <a:schemeClr val="tx1"/>
          </a:solidFill>
        </p:spPr>
      </p:pic>
      <p:sp>
        <p:nvSpPr>
          <p:cNvPr id="3" name="Content Placeholder 2"/>
          <p:cNvSpPr>
            <a:spLocks noGrp="1"/>
          </p:cNvSpPr>
          <p:nvPr>
            <p:ph idx="1"/>
          </p:nvPr>
        </p:nvSpPr>
        <p:spPr>
          <a:xfrm>
            <a:off x="394855" y="1658072"/>
            <a:ext cx="10515600" cy="4351338"/>
          </a:xfrm>
        </p:spPr>
        <p:txBody>
          <a:bodyPr/>
          <a:lstStyle/>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Collective </a:t>
            </a:r>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responsibility</a:t>
            </a:r>
          </a:p>
          <a:p>
            <a:pPr marL="0" indent="0">
              <a:buNone/>
            </a:pPr>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Confidentiality</a:t>
            </a:r>
          </a:p>
          <a:p>
            <a:pPr marL="0" indent="0">
              <a:buNone/>
            </a:pPr>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Consultation</a:t>
            </a:r>
          </a:p>
          <a:p>
            <a:endParaRPr lang="en-NZ" dirty="0"/>
          </a:p>
        </p:txBody>
      </p:sp>
      <p:sp>
        <p:nvSpPr>
          <p:cNvPr id="2" name="Title 1"/>
          <p:cNvSpPr>
            <a:spLocks noGrp="1"/>
          </p:cNvSpPr>
          <p:nvPr>
            <p:ph type="title"/>
          </p:nvPr>
        </p:nvSpPr>
        <p:spPr>
          <a:xfrm>
            <a:off x="145473" y="332509"/>
            <a:ext cx="10515600" cy="1325563"/>
          </a:xfrm>
        </p:spPr>
        <p:txBody>
          <a:bodyPr/>
          <a:lstStyle/>
          <a:p>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Cabinet Principles</a:t>
            </a:r>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4177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Cabinet </a:t>
            </a:r>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decision-making</a:t>
            </a:r>
            <a:b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95054" y="1122937"/>
            <a:ext cx="8146473" cy="5430982"/>
          </a:xfrm>
        </p:spPr>
      </p:pic>
      <p:graphicFrame>
        <p:nvGraphicFramePr>
          <p:cNvPr id="4" name="Diagram 3"/>
          <p:cNvGraphicFramePr/>
          <p:nvPr>
            <p:extLst>
              <p:ext uri="{D42A27DB-BD31-4B8C-83A1-F6EECF244321}">
                <p14:modId xmlns:p14="http://schemas.microsoft.com/office/powerpoint/2010/main" val="733532874"/>
              </p:ext>
            </p:extLst>
          </p:nvPr>
        </p:nvGraphicFramePr>
        <p:xfrm>
          <a:off x="563418" y="2221634"/>
          <a:ext cx="10790382"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1327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Cabinet committees</a:t>
            </a:r>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609601" y="1654176"/>
            <a:ext cx="4352636" cy="4351338"/>
          </a:xfrm>
        </p:spPr>
        <p:txBody>
          <a:bodyPr/>
          <a:lstStyle/>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Provide the forum for </a:t>
            </a:r>
            <a:endPar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detailed </a:t>
            </a:r>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discussion of </a:t>
            </a:r>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issues</a:t>
            </a:r>
          </a:p>
          <a:p>
            <a:pPr marL="0" indent="0">
              <a:buNone/>
            </a:pPr>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Departmental officials attend as </a:t>
            </a:r>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required</a:t>
            </a:r>
          </a:p>
          <a:p>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Cover functional and subject areas</a:t>
            </a:r>
          </a:p>
          <a:p>
            <a:endParaRPr lang="en-NZ" dirty="0"/>
          </a:p>
        </p:txBody>
      </p:sp>
      <p:sp>
        <p:nvSpPr>
          <p:cNvPr id="5" name="Rectangle 4"/>
          <p:cNvSpPr/>
          <p:nvPr/>
        </p:nvSpPr>
        <p:spPr>
          <a:xfrm>
            <a:off x="4800236" y="1654176"/>
            <a:ext cx="7287492" cy="4932501"/>
          </a:xfrm>
          <a:prstGeom prst="rect">
            <a:avLst/>
          </a:prstGeom>
          <a:blipFill dpi="0" rotWithShape="1">
            <a:blip r:embed="rId3" cstate="print">
              <a:alphaModFix amt="56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159914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6221" y="93662"/>
            <a:ext cx="10515600" cy="1325563"/>
          </a:xfrm>
        </p:spPr>
        <p:txBody>
          <a:bodyPr/>
          <a:lstStyle/>
          <a:p>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Cabinet manual</a:t>
            </a:r>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862263" y="1166562"/>
            <a:ext cx="10515600" cy="4351338"/>
          </a:xfrm>
        </p:spPr>
        <p:txBody>
          <a:bodyPr/>
          <a:lstStyle/>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The primary authority on the conduct of Cabinet government in New Zealand</a:t>
            </a:r>
          </a:p>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Procedure and guidance</a:t>
            </a:r>
          </a:p>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Endorsed by successive governments as a principled and effective basis on which to operate</a:t>
            </a:r>
          </a:p>
          <a:p>
            <a:endParaRPr lang="en-NZ" dirty="0"/>
          </a:p>
        </p:txBody>
      </p:sp>
      <p:sp>
        <p:nvSpPr>
          <p:cNvPr id="5" name="Rounded Rectangle 4"/>
          <p:cNvSpPr/>
          <p:nvPr/>
        </p:nvSpPr>
        <p:spPr>
          <a:xfrm>
            <a:off x="979054" y="3713018"/>
            <a:ext cx="4054764" cy="2890982"/>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ounded Rectangle 5"/>
          <p:cNvSpPr/>
          <p:nvPr/>
        </p:nvSpPr>
        <p:spPr>
          <a:xfrm>
            <a:off x="6548582" y="3740727"/>
            <a:ext cx="4285673" cy="2918691"/>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36568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val Callout 1"/>
          <p:cNvSpPr/>
          <p:nvPr/>
        </p:nvSpPr>
        <p:spPr>
          <a:xfrm>
            <a:off x="3179676" y="872716"/>
            <a:ext cx="5832648" cy="5112568"/>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Z"/>
          </a:p>
        </p:txBody>
      </p:sp>
      <p:sp>
        <p:nvSpPr>
          <p:cNvPr id="3" name="TextBox 2"/>
          <p:cNvSpPr txBox="1"/>
          <p:nvPr/>
        </p:nvSpPr>
        <p:spPr>
          <a:xfrm>
            <a:off x="4481990" y="2705725"/>
            <a:ext cx="3228020" cy="1446550"/>
          </a:xfrm>
          <a:prstGeom prst="rect">
            <a:avLst/>
          </a:prstGeom>
          <a:noFill/>
        </p:spPr>
        <p:txBody>
          <a:bodyPr wrap="square" rtlCol="0">
            <a:spAutoFit/>
          </a:bodyPr>
          <a:lstStyle/>
          <a:p>
            <a:pPr algn="ctr"/>
            <a:r>
              <a:rPr lang="en-NZ" sz="8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Q + A</a:t>
            </a:r>
            <a:endParaRPr lang="en-NZ" sz="8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1633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775" y="10840485"/>
            <a:ext cx="3109266" cy="55692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grpSp>
        <p:nvGrpSpPr>
          <p:cNvPr id="5" name="Group 4"/>
          <p:cNvGrpSpPr/>
          <p:nvPr/>
        </p:nvGrpSpPr>
        <p:grpSpPr>
          <a:xfrm>
            <a:off x="207649" y="5558329"/>
            <a:ext cx="4320481" cy="188641"/>
            <a:chOff x="-35029" y="6137619"/>
            <a:chExt cx="4614070" cy="204846"/>
          </a:xfrm>
        </p:grpSpPr>
        <p:sp>
          <p:nvSpPr>
            <p:cNvPr id="6" name="Rectangle 5"/>
            <p:cNvSpPr/>
            <p:nvPr/>
          </p:nvSpPr>
          <p:spPr>
            <a:xfrm>
              <a:off x="-35029" y="6137619"/>
              <a:ext cx="1153684" cy="204846"/>
            </a:xfrm>
            <a:prstGeom prst="rect">
              <a:avLst/>
            </a:prstGeom>
            <a:solidFill>
              <a:srgbClr val="17CFA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1117357" y="6137619"/>
              <a:ext cx="1153684" cy="204846"/>
            </a:xfrm>
            <a:prstGeom prst="rect">
              <a:avLst/>
            </a:prstGeom>
            <a:solidFill>
              <a:srgbClr val="2EBCC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2268742" y="6137619"/>
              <a:ext cx="1153684" cy="204846"/>
            </a:xfrm>
            <a:prstGeom prst="rect">
              <a:avLst/>
            </a:prstGeom>
            <a:solidFill>
              <a:srgbClr val="F5BC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3421128" y="6137619"/>
              <a:ext cx="1157913" cy="204846"/>
            </a:xfrm>
            <a:prstGeom prst="rect">
              <a:avLst/>
            </a:prstGeom>
            <a:solidFill>
              <a:srgbClr val="D15A4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0" name="Rectangle 9"/>
          <p:cNvSpPr/>
          <p:nvPr/>
        </p:nvSpPr>
        <p:spPr>
          <a:xfrm>
            <a:off x="340650" y="257174"/>
            <a:ext cx="4320481" cy="5604095"/>
          </a:xfrm>
          <a:prstGeom prst="rect">
            <a:avLst/>
          </a:prstGeom>
          <a:solidFill>
            <a:srgbClr val="000000">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sp>
        <p:nvSpPr>
          <p:cNvPr id="12" name="TextBox 11"/>
          <p:cNvSpPr txBox="1"/>
          <p:nvPr/>
        </p:nvSpPr>
        <p:spPr>
          <a:xfrm>
            <a:off x="548377" y="0"/>
            <a:ext cx="4214930" cy="4985980"/>
          </a:xfrm>
          <a:prstGeom prst="rect">
            <a:avLst/>
          </a:prstGeom>
          <a:noFill/>
        </p:spPr>
        <p:txBody>
          <a:bodyPr wrap="square" rtlCol="0">
            <a:spAutoFit/>
          </a:bodyPr>
          <a:lstStyle/>
          <a:p>
            <a:pPr algn="ctr"/>
            <a:endParaRPr lang="en-NZ"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NZ" sz="3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Introducing</a:t>
            </a:r>
            <a:endParaRPr lang="en-NZ"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NZ"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NZ"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Our expert guests</a:t>
            </a:r>
          </a:p>
          <a:p>
            <a:endParaRPr lang="en-NZ"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NZ"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Name</a:t>
            </a:r>
          </a:p>
          <a:p>
            <a:r>
              <a:rPr lang="en-NZ"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Rachel Hayward</a:t>
            </a:r>
            <a:r>
              <a:rPr lang="en-NZ"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r>
              <a:rPr lang="en-NZ"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Deputy Secretary, Cabinet Office</a:t>
            </a:r>
          </a:p>
          <a:p>
            <a:endParaRPr lang="en-NZ"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NZ"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Anna Fleming</a:t>
            </a:r>
          </a:p>
          <a:p>
            <a:r>
              <a:rPr lang="en-NZ"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Legal and Constitutional Adviser, Cabinet Office</a:t>
            </a:r>
          </a:p>
          <a:p>
            <a:endParaRPr lang="en-NZ"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NZ"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NZ"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…and your host </a:t>
            </a:r>
            <a:r>
              <a:rPr lang="en-NZ"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Caroline Wallis,</a:t>
            </a:r>
          </a:p>
          <a:p>
            <a:r>
              <a:rPr lang="en-NZ"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Education Adviser from the Parliamentary Engagement team</a:t>
            </a:r>
          </a:p>
          <a:p>
            <a:endParaRPr lang="en-NZ"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55925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0224" y="836712"/>
            <a:ext cx="7202016" cy="399579"/>
          </a:xfrm>
        </p:spPr>
        <p:txBody>
          <a:bodyPr>
            <a:normAutofit fontScale="90000"/>
          </a:bodyPr>
          <a:lstStyle/>
          <a:p>
            <a:pPr algn="ctr"/>
            <a:r>
              <a:rPr lang="en-NZ"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What will we cover today?</a:t>
            </a:r>
            <a:r>
              <a:rPr lang="en-NZ" b="1" dirty="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en-NZ"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NZ"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4392972"/>
              </p:ext>
            </p:extLst>
          </p:nvPr>
        </p:nvGraphicFramePr>
        <p:xfrm>
          <a:off x="695576" y="1823537"/>
          <a:ext cx="11284719" cy="4737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rot="16200000" flipH="1">
            <a:off x="6166134" y="-1712947"/>
            <a:ext cx="150196" cy="6336704"/>
            <a:chOff x="6734672" y="1230085"/>
            <a:chExt cx="288032" cy="1152128"/>
          </a:xfrm>
        </p:grpSpPr>
        <p:sp>
          <p:nvSpPr>
            <p:cNvPr id="7" name="Rectangle 6"/>
            <p:cNvSpPr/>
            <p:nvPr/>
          </p:nvSpPr>
          <p:spPr>
            <a:xfrm>
              <a:off x="6734672" y="1806149"/>
              <a:ext cx="288032" cy="288032"/>
            </a:xfrm>
            <a:prstGeom prst="rect">
              <a:avLst/>
            </a:prstGeom>
            <a:solidFill>
              <a:srgbClr val="F5B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Rectangle 7"/>
            <p:cNvSpPr/>
            <p:nvPr/>
          </p:nvSpPr>
          <p:spPr>
            <a:xfrm>
              <a:off x="6734672" y="2094181"/>
              <a:ext cx="288032" cy="288032"/>
            </a:xfrm>
            <a:prstGeom prst="rect">
              <a:avLst/>
            </a:prstGeom>
            <a:solidFill>
              <a:srgbClr val="D1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 name="Rectangle 8"/>
            <p:cNvSpPr/>
            <p:nvPr/>
          </p:nvSpPr>
          <p:spPr>
            <a:xfrm>
              <a:off x="6734672" y="1518117"/>
              <a:ext cx="288032" cy="288032"/>
            </a:xfrm>
            <a:prstGeom prst="rect">
              <a:avLst/>
            </a:prstGeom>
            <a:solidFill>
              <a:srgbClr val="2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 name="Rectangle 9"/>
            <p:cNvSpPr/>
            <p:nvPr/>
          </p:nvSpPr>
          <p:spPr>
            <a:xfrm>
              <a:off x="6734672" y="1230085"/>
              <a:ext cx="288032" cy="288032"/>
            </a:xfrm>
            <a:prstGeom prst="rect">
              <a:avLst/>
            </a:prstGeom>
            <a:solidFill>
              <a:srgbClr val="17C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3" name="TextBox 2"/>
          <p:cNvSpPr txBox="1"/>
          <p:nvPr/>
        </p:nvSpPr>
        <p:spPr>
          <a:xfrm>
            <a:off x="9286875" y="5029200"/>
            <a:ext cx="1014413" cy="369332"/>
          </a:xfrm>
          <a:prstGeom prst="rect">
            <a:avLst/>
          </a:prstGeom>
          <a:noFill/>
        </p:spPr>
        <p:txBody>
          <a:bodyPr wrap="square" rtlCol="0">
            <a:spAutoFit/>
          </a:bodyPr>
          <a:lstStyle/>
          <a:p>
            <a:r>
              <a:rPr lang="en-NZ" dirty="0" smtClean="0">
                <a:solidFill>
                  <a:schemeClr val="bg1"/>
                </a:solidFill>
              </a:rPr>
              <a:t>Q and A</a:t>
            </a:r>
            <a:endParaRPr lang="en-NZ" dirty="0">
              <a:solidFill>
                <a:schemeClr val="bg1"/>
              </a:solidFill>
            </a:endParaRPr>
          </a:p>
        </p:txBody>
      </p:sp>
    </p:spTree>
    <p:extLst>
      <p:ext uri="{BB962C8B-B14F-4D97-AF65-F5344CB8AC3E}">
        <p14:creationId xmlns:p14="http://schemas.microsoft.com/office/powerpoint/2010/main" val="762750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Parliament and Government</a:t>
            </a:r>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0180" y="1582615"/>
            <a:ext cx="7326544" cy="4636551"/>
          </a:xfrm>
        </p:spPr>
      </p:pic>
    </p:spTree>
    <p:extLst>
      <p:ext uri="{BB962C8B-B14F-4D97-AF65-F5344CB8AC3E}">
        <p14:creationId xmlns:p14="http://schemas.microsoft.com/office/powerpoint/2010/main" val="3872599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Executive Council</a:t>
            </a:r>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982" y="258619"/>
            <a:ext cx="5007264" cy="3338176"/>
          </a:xfrm>
          <a:prstGeom prst="rect">
            <a:avLst/>
          </a:prstGeom>
        </p:spPr>
      </p:pic>
      <p:sp>
        <p:nvSpPr>
          <p:cNvPr id="3" name="Content Placeholder 2"/>
          <p:cNvSpPr>
            <a:spLocks noGrp="1"/>
          </p:cNvSpPr>
          <p:nvPr>
            <p:ph idx="1"/>
          </p:nvPr>
        </p:nvSpPr>
        <p:spPr/>
        <p:txBody>
          <a:bodyPr/>
          <a:lstStyle/>
          <a:p>
            <a:r>
              <a:rPr lang="en-NZ" dirty="0">
                <a:solidFill>
                  <a:schemeClr val="bg1"/>
                </a:solidFill>
              </a:rPr>
              <a:t>Constituted by Letters Patent</a:t>
            </a:r>
          </a:p>
          <a:p>
            <a:r>
              <a:rPr lang="en-NZ" dirty="0">
                <a:solidFill>
                  <a:schemeClr val="bg1"/>
                </a:solidFill>
              </a:rPr>
              <a:t>The institution through which government collectively and formally advises the GG</a:t>
            </a:r>
          </a:p>
          <a:p>
            <a:r>
              <a:rPr lang="en-NZ" dirty="0">
                <a:solidFill>
                  <a:schemeClr val="bg1"/>
                </a:solidFill>
              </a:rPr>
              <a:t>Governor-General presides</a:t>
            </a:r>
          </a:p>
          <a:p>
            <a:r>
              <a:rPr lang="en-NZ" dirty="0">
                <a:solidFill>
                  <a:schemeClr val="bg1"/>
                </a:solidFill>
              </a:rPr>
              <a:t>Items include regulations; orders in council; proclamations</a:t>
            </a:r>
          </a:p>
          <a:p>
            <a:r>
              <a:rPr lang="en-NZ" dirty="0">
                <a:solidFill>
                  <a:schemeClr val="bg1"/>
                </a:solidFill>
              </a:rPr>
              <a:t>Action by GG in Council requires recommendation by a Minister, and advice and consent of EC</a:t>
            </a:r>
          </a:p>
          <a:p>
            <a:r>
              <a:rPr lang="en-NZ" dirty="0">
                <a:solidFill>
                  <a:schemeClr val="bg1"/>
                </a:solidFill>
              </a:rPr>
              <a:t>All Ministers are members of Executive Council</a:t>
            </a:r>
          </a:p>
          <a:p>
            <a:r>
              <a:rPr lang="en-NZ" dirty="0"/>
              <a:t> </a:t>
            </a:r>
          </a:p>
          <a:p>
            <a:endParaRPr lang="en-NZ" dirty="0"/>
          </a:p>
        </p:txBody>
      </p:sp>
    </p:spTree>
    <p:extLst>
      <p:ext uri="{BB962C8B-B14F-4D97-AF65-F5344CB8AC3E}">
        <p14:creationId xmlns:p14="http://schemas.microsoft.com/office/powerpoint/2010/main" val="3897693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132" y="0"/>
            <a:ext cx="10515600" cy="1325563"/>
          </a:xfrm>
        </p:spPr>
        <p:txBody>
          <a:bodyPr/>
          <a:lstStyle/>
          <a:p>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The Executive</a:t>
            </a:r>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4074" y="1216433"/>
            <a:ext cx="5595915" cy="3730610"/>
          </a:xfrm>
          <a:prstGeom prst="rect">
            <a:avLst/>
          </a:prstGeom>
          <a:blipFill dpi="0" rotWithShape="1">
            <a:blip r:embed="rId4">
              <a:alphaModFix amt="33000"/>
            </a:blip>
            <a:srcRect/>
            <a:tile tx="0" ty="0" sx="100000" sy="100000" flip="none" algn="tl"/>
          </a:blipFill>
        </p:spPr>
      </p:pic>
      <p:sp>
        <p:nvSpPr>
          <p:cNvPr id="3" name="Content Placeholder 2"/>
          <p:cNvSpPr>
            <a:spLocks noGrp="1"/>
          </p:cNvSpPr>
          <p:nvPr>
            <p:ph idx="1"/>
          </p:nvPr>
        </p:nvSpPr>
        <p:spPr>
          <a:xfrm>
            <a:off x="223875" y="1216433"/>
            <a:ext cx="6344530" cy="4092771"/>
          </a:xfrm>
          <a:solidFill>
            <a:schemeClr val="tx1">
              <a:lumMod val="95000"/>
              <a:lumOff val="5000"/>
            </a:schemeClr>
          </a:solidFill>
        </p:spPr>
        <p:txBody>
          <a:bodyPr/>
          <a:lstStyle/>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Cabinet</a:t>
            </a:r>
          </a:p>
          <a:p>
            <a:pPr marL="0" indent="0">
              <a:buNone/>
            </a:pPr>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19 </a:t>
            </a:r>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Ministers (4 New Zealand First, </a:t>
            </a:r>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15 </a:t>
            </a:r>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Labour)</a:t>
            </a:r>
          </a:p>
          <a:p>
            <a:pPr marL="0" indent="0">
              <a:buNone/>
            </a:pPr>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Outside Cabinet</a:t>
            </a:r>
          </a:p>
          <a:p>
            <a:pPr marL="0" indent="0">
              <a:buNone/>
            </a:pPr>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7 Ministers (3 Green, 4 Labour)</a:t>
            </a:r>
          </a:p>
          <a:p>
            <a:pPr marL="0" indent="0">
              <a:buNone/>
            </a:pPr>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2 Parliamentary Under-Secretaries</a:t>
            </a:r>
          </a:p>
          <a:p>
            <a:endParaRPr lang="en-NZ" dirty="0">
              <a:solidFill>
                <a:schemeClr val="bg1"/>
              </a:solidFill>
            </a:endParaRPr>
          </a:p>
        </p:txBody>
      </p:sp>
    </p:spTree>
    <p:extLst>
      <p:ext uri="{BB962C8B-B14F-4D97-AF65-F5344CB8AC3E}">
        <p14:creationId xmlns:p14="http://schemas.microsoft.com/office/powerpoint/2010/main" val="343941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Government:</a:t>
            </a:r>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5525655" y="1027906"/>
            <a:ext cx="6456218" cy="4544291"/>
          </a:xfrm>
          <a:prstGeom prst="rect">
            <a:avLst/>
          </a:prstGeom>
          <a:blipFill dpi="0" rotWithShape="1">
            <a:blip r:embed="rId3" cstate="print">
              <a:alphaModFix amt="72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Content Placeholder 2"/>
          <p:cNvSpPr>
            <a:spLocks noGrp="1"/>
          </p:cNvSpPr>
          <p:nvPr>
            <p:ph idx="1"/>
          </p:nvPr>
        </p:nvSpPr>
        <p:spPr>
          <a:xfrm>
            <a:off x="210127" y="1483878"/>
            <a:ext cx="10515600" cy="4351338"/>
          </a:xfrm>
        </p:spPr>
        <p:txBody>
          <a:bodyPr/>
          <a:lstStyle/>
          <a:p>
            <a:pPr marL="0" indent="0">
              <a:buNone/>
            </a:pPr>
            <a:r>
              <a:rPr lang="en-NZ" u="sng" dirty="0">
                <a:solidFill>
                  <a:schemeClr val="bg1"/>
                </a:solidFill>
              </a:rPr>
              <a:t>Prime Minister</a:t>
            </a:r>
            <a:endParaRPr lang="en-NZ" dirty="0">
              <a:solidFill>
                <a:schemeClr val="bg1"/>
              </a:solidFill>
            </a:endParaRPr>
          </a:p>
          <a:p>
            <a:r>
              <a:rPr lang="en-NZ" dirty="0">
                <a:solidFill>
                  <a:schemeClr val="bg1"/>
                </a:solidFill>
              </a:rPr>
              <a:t>Head of the </a:t>
            </a:r>
            <a:r>
              <a:rPr lang="en-NZ" dirty="0" smtClean="0">
                <a:solidFill>
                  <a:schemeClr val="bg1"/>
                </a:solidFill>
              </a:rPr>
              <a:t>government</a:t>
            </a:r>
            <a:endParaRPr lang="en-NZ" dirty="0">
              <a:solidFill>
                <a:schemeClr val="bg1"/>
              </a:solidFill>
            </a:endParaRPr>
          </a:p>
          <a:p>
            <a:r>
              <a:rPr lang="en-NZ" dirty="0">
                <a:solidFill>
                  <a:schemeClr val="bg1"/>
                </a:solidFill>
              </a:rPr>
              <a:t>Principal adviser to the Sovereign </a:t>
            </a:r>
            <a:endParaRPr lang="en-NZ" dirty="0" smtClean="0">
              <a:solidFill>
                <a:schemeClr val="bg1"/>
              </a:solidFill>
            </a:endParaRPr>
          </a:p>
          <a:p>
            <a:pPr marL="0" indent="0">
              <a:buNone/>
            </a:pPr>
            <a:r>
              <a:rPr lang="en-NZ" dirty="0" smtClean="0">
                <a:solidFill>
                  <a:schemeClr val="bg1"/>
                </a:solidFill>
              </a:rPr>
              <a:t>and </a:t>
            </a:r>
            <a:r>
              <a:rPr lang="en-NZ" dirty="0">
                <a:solidFill>
                  <a:schemeClr val="bg1"/>
                </a:solidFill>
              </a:rPr>
              <a:t>the Sovereign’s </a:t>
            </a:r>
            <a:r>
              <a:rPr lang="en-NZ" dirty="0" smtClean="0">
                <a:solidFill>
                  <a:schemeClr val="bg1"/>
                </a:solidFill>
              </a:rPr>
              <a:t>representative</a:t>
            </a:r>
            <a:endParaRPr lang="en-NZ" dirty="0">
              <a:solidFill>
                <a:schemeClr val="bg1"/>
              </a:solidFill>
            </a:endParaRPr>
          </a:p>
          <a:p>
            <a:r>
              <a:rPr lang="en-NZ" dirty="0">
                <a:solidFill>
                  <a:schemeClr val="bg1"/>
                </a:solidFill>
              </a:rPr>
              <a:t>Forms and maintain government </a:t>
            </a:r>
          </a:p>
          <a:p>
            <a:r>
              <a:rPr lang="en-NZ" dirty="0">
                <a:solidFill>
                  <a:schemeClr val="bg1"/>
                </a:solidFill>
              </a:rPr>
              <a:t>Determines portfolio allocations </a:t>
            </a:r>
            <a:endParaRPr lang="en-NZ" dirty="0" smtClean="0">
              <a:solidFill>
                <a:schemeClr val="bg1"/>
              </a:solidFill>
            </a:endParaRPr>
          </a:p>
          <a:p>
            <a:pPr marL="0" indent="0">
              <a:buNone/>
            </a:pPr>
            <a:r>
              <a:rPr lang="en-NZ" dirty="0" smtClean="0">
                <a:solidFill>
                  <a:schemeClr val="bg1"/>
                </a:solidFill>
              </a:rPr>
              <a:t>and </a:t>
            </a:r>
            <a:r>
              <a:rPr lang="en-NZ" dirty="0">
                <a:solidFill>
                  <a:schemeClr val="bg1"/>
                </a:solidFill>
              </a:rPr>
              <a:t>ministerial rankings</a:t>
            </a:r>
          </a:p>
          <a:p>
            <a:r>
              <a:rPr lang="en-NZ" dirty="0">
                <a:solidFill>
                  <a:schemeClr val="bg1"/>
                </a:solidFill>
              </a:rPr>
              <a:t>Approves the Cabinet agenda</a:t>
            </a:r>
          </a:p>
          <a:p>
            <a:endParaRPr lang="en-NZ" dirty="0"/>
          </a:p>
        </p:txBody>
      </p:sp>
    </p:spTree>
    <p:extLst>
      <p:ext uri="{BB962C8B-B14F-4D97-AF65-F5344CB8AC3E}">
        <p14:creationId xmlns:p14="http://schemas.microsoft.com/office/powerpoint/2010/main" val="1941367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Government</a:t>
            </a:r>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p:cNvSpPr/>
          <p:nvPr/>
        </p:nvSpPr>
        <p:spPr>
          <a:xfrm>
            <a:off x="5643419" y="434109"/>
            <a:ext cx="6345382" cy="6040582"/>
          </a:xfrm>
          <a:prstGeom prst="rect">
            <a:avLst/>
          </a:prstGeom>
          <a:blipFill dpi="0" rotWithShape="1">
            <a:blip r:embed="rId3">
              <a:alphaModFix amt="47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Content Placeholder 2"/>
          <p:cNvSpPr>
            <a:spLocks noGrp="1"/>
          </p:cNvSpPr>
          <p:nvPr>
            <p:ph idx="1"/>
          </p:nvPr>
        </p:nvSpPr>
        <p:spPr/>
        <p:txBody>
          <a:bodyPr>
            <a:normAutofit lnSpcReduction="10000"/>
          </a:bodyPr>
          <a:lstStyle/>
          <a:p>
            <a:pPr marL="0" indent="0">
              <a:buNone/>
            </a:pPr>
            <a:r>
              <a:rPr lang="en-NZ" u="sng" dirty="0">
                <a:solidFill>
                  <a:schemeClr val="bg1"/>
                </a:solidFill>
                <a:latin typeface="Open Sans" panose="020B0606030504020204" pitchFamily="34" charset="0"/>
                <a:ea typeface="Open Sans" panose="020B0606030504020204" pitchFamily="34" charset="0"/>
                <a:cs typeface="Open Sans" panose="020B0606030504020204" pitchFamily="34" charset="0"/>
              </a:rPr>
              <a:t>Ministers</a:t>
            </a:r>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Advise the Governor-General </a:t>
            </a:r>
          </a:p>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Take significant decisions and determine government policy collectively</a:t>
            </a:r>
          </a:p>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Exercise statutory functions and powers</a:t>
            </a:r>
          </a:p>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Members of Parliament</a:t>
            </a:r>
          </a:p>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Ministers in Cabinet / Ministers outside of Cabinet / Associate Ministers / Parliamentary Under-Secretaries / Acting Ministers</a:t>
            </a:r>
          </a:p>
          <a:p>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NZ" dirty="0"/>
          </a:p>
        </p:txBody>
      </p:sp>
    </p:spTree>
    <p:extLst>
      <p:ext uri="{BB962C8B-B14F-4D97-AF65-F5344CB8AC3E}">
        <p14:creationId xmlns:p14="http://schemas.microsoft.com/office/powerpoint/2010/main" val="3149170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650" y="308854"/>
            <a:ext cx="10515600" cy="1325563"/>
          </a:xfrm>
        </p:spPr>
        <p:txBody>
          <a:bodyPr/>
          <a:lstStyle/>
          <a:p>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Cabinet</a:t>
            </a:r>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7491046" y="1505487"/>
            <a:ext cx="4573172" cy="4351338"/>
          </a:xfrm>
        </p:spPr>
        <p:txBody>
          <a:bodyPr/>
          <a:lstStyle/>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The central decision making body of executive </a:t>
            </a:r>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government</a:t>
            </a:r>
          </a:p>
          <a:p>
            <a:pPr marL="0" indent="0">
              <a:buNone/>
            </a:pPr>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Established by convention, not </a:t>
            </a:r>
            <a:r>
              <a:rPr lang="en-NZ"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law</a:t>
            </a:r>
          </a:p>
          <a:p>
            <a:pPr marL="0" indent="0">
              <a:buNone/>
            </a:pPr>
            <a:endPar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NZ" dirty="0">
                <a:solidFill>
                  <a:schemeClr val="bg1"/>
                </a:solidFill>
                <a:latin typeface="Open Sans" panose="020B0606030504020204" pitchFamily="34" charset="0"/>
                <a:ea typeface="Open Sans" panose="020B0606030504020204" pitchFamily="34" charset="0"/>
                <a:cs typeface="Open Sans" panose="020B0606030504020204" pitchFamily="34" charset="0"/>
              </a:rPr>
              <a:t>Comprises Ministers inside Cabinet</a:t>
            </a:r>
          </a:p>
          <a:p>
            <a:endParaRPr lang="en-NZ" dirty="0"/>
          </a:p>
        </p:txBody>
      </p:sp>
      <p:pic>
        <p:nvPicPr>
          <p:cNvPr id="4" name="Picture 2" descr="Ministerial List | Department of the Prime Minister and Cabinet (DPM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50" y="1505487"/>
            <a:ext cx="6972300" cy="46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583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45BB653EDB824FF3834FB37A1F825EB0" version="1.0.0">
  <systemFields>
    <field name="Objective-Id">
      <value order="0">A1733023</value>
    </field>
    <field name="Objective-Title">
      <value order="0">Presentation slides template</value>
    </field>
    <field name="Objective-Description">
      <value order="0"/>
    </field>
    <field name="Objective-CreationStamp">
      <value order="0">2020-06-02T04:15:35Z</value>
    </field>
    <field name="Objective-IsApproved">
      <value order="0">false</value>
    </field>
    <field name="Objective-IsPublished">
      <value order="0">true</value>
    </field>
    <field name="Objective-DatePublished">
      <value order="0">2020-06-02T05:00:09Z</value>
    </field>
    <field name="Objective-ModificationStamp">
      <value order="0">2020-06-02T05:00:09Z</value>
    </field>
    <field name="Objective-Owner">
      <value order="0">Jessie Flannery</value>
    </field>
    <field name="Objective-Path">
      <value order="0">Objective Global Folder:Parliamentary Service:PARLIAMENTARY SERVICE TAXONOMY:Services to the public:Education Services:Resources:Webinars:Setting up a Webinar</value>
    </field>
    <field name="Objective-Parent">
      <value order="0">Setting up a Webinar</value>
    </field>
    <field name="Objective-State">
      <value order="0">Published</value>
    </field>
    <field name="Objective-VersionId">
      <value order="0">vA2631231</value>
    </field>
    <field name="Objective-Version">
      <value order="0">2.0</value>
    </field>
    <field name="Objective-VersionNumber">
      <value order="0">2</value>
    </field>
    <field name="Objective-VersionComment">
      <value order="0"/>
    </field>
    <field name="Objective-FileNumber">
      <value order="0">PS84035</value>
    </field>
    <field name="Objective-Classification">
      <value order="0">Unclassified</value>
    </field>
    <field name="Objective-Caveats">
      <value order="0"/>
    </field>
  </systemFields>
  <catalogues/>
</metadata>
</file>

<file path=customXml/item2.xml><?xml version="1.0" encoding="utf-8"?>
<ct:contentTypeSchema xmlns:ct="http://schemas.microsoft.com/office/2006/metadata/contentType" xmlns:ma="http://schemas.microsoft.com/office/2006/metadata/properties/metaAttributes" ct:_="" ma:_="" ma:contentTypeName="Document" ma:contentTypeID="0x0101007148A3B179C86B4C9376B2AECB892BC0" ma:contentTypeVersion="34" ma:contentTypeDescription="Create a new document." ma:contentTypeScope="" ma:versionID="e3455afbe2970dede297700549d17bfb">
  <xsd:schema xmlns:xsd="http://www.w3.org/2001/XMLSchema" xmlns:xs="http://www.w3.org/2001/XMLSchema" xmlns:p="http://schemas.microsoft.com/office/2006/metadata/properties" xmlns:ns2="1189770e-49f0-416d-b882-18563bcc9a13" xmlns:ns3="ec058cfa-b60a-4d2a-a92b-84d01200b51e" targetNamespace="http://schemas.microsoft.com/office/2006/metadata/properties" ma:root="true" ma:fieldsID="701c0e7cb7e5e1bd18cc2e85da78da62" ns2:_="" ns3:_="">
    <xsd:import namespace="1189770e-49f0-416d-b882-18563bcc9a13"/>
    <xsd:import namespace="ec058cfa-b60a-4d2a-a92b-84d01200b51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AutoKeyPoints" minOccurs="0"/>
                <xsd:element ref="ns2:MediaServiceKeyPoints" minOccurs="0"/>
                <xsd:element ref="ns3:SharedWithUsers" minOccurs="0"/>
                <xsd:element ref="ns3:SharedWithDetails" minOccurs="0"/>
                <xsd:element ref="ns3:TaxKeywordTaxHTField" minOccurs="0"/>
                <xsd:element ref="ns3:TaxCatchAll" minOccurs="0"/>
                <xsd:element ref="ns2:lcf76f155ced4ddcb4097134ff3c332f" minOccurs="0"/>
                <xsd:element ref="ns2:p35fca3d0e214b69b039a8c9f6de0527" minOccurs="0"/>
                <xsd:element ref="ns2:Image" minOccurs="0"/>
                <xsd:element ref="ns2:Month"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89770e-49f0-416d-b882-18563bcc9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da148cb-91d9-4b02-893a-5dc9852938a6" ma:termSetId="09814cd3-568e-fe90-9814-8d621ff8fb84" ma:anchorId="fba54fb3-c3e1-fe81-a776-ca4b69148c4d" ma:open="true" ma:isKeyword="false">
      <xsd:complexType>
        <xsd:sequence>
          <xsd:element ref="pc:Terms" minOccurs="0" maxOccurs="1"/>
        </xsd:sequence>
      </xsd:complexType>
    </xsd:element>
    <xsd:element name="p35fca3d0e214b69b039a8c9f6de0527" ma:index="27" nillable="true" ma:taxonomy="true" ma:internalName="p35fca3d0e214b69b039a8c9f6de0527" ma:taxonomyFieldName="Business_x0020_Function" ma:displayName="Organisation" ma:default="" ma:fieldId="{935fca3d-0e21-4b69-b039-a8c9f6de0527}" ma:sspId="cda148cb-91d9-4b02-893a-5dc9852938a6" ma:termSetId="76c135d9-bc11-46a9-a7d1-821052569386" ma:anchorId="00000000-0000-0000-0000-000000000000" ma:open="false" ma:isKeyword="false">
      <xsd:complexType>
        <xsd:sequence>
          <xsd:element ref="pc:Terms" minOccurs="0" maxOccurs="1"/>
        </xsd:sequence>
      </xsd:complexType>
    </xsd:element>
    <xsd:element name="Image" ma:index="28" nillable="true" ma:displayName="Image" ma:format="Thumbnail" ma:internalName="Image">
      <xsd:simpleType>
        <xsd:restriction base="dms:Unknown"/>
      </xsd:simpleType>
    </xsd:element>
    <xsd:element name="Month" ma:index="29" nillable="true" ma:displayName="Month" ma:format="DateOnly" ma:internalName="Month">
      <xsd:simpleType>
        <xsd:restriction base="dms:DateTime"/>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MediaServiceBillingMetadata" ma:index="3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058cfa-b60a-4d2a-a92b-84d01200b51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KeywordTaxHTField" ma:index="22" nillable="true" ma:taxonomy="true" ma:internalName="TaxKeywordTaxHTField" ma:taxonomyFieldName="TaxKeyword" ma:displayName="Keywords" ma:fieldId="{23f27201-bee3-471e-b2e7-b64fd8b7ca38}" ma:taxonomyMulti="true" ma:sspId="cda148cb-91d9-4b02-893a-5dc9852938a6" ma:termSetId="00000000-0000-0000-0000-000000000000" ma:anchorId="00000000-0000-0000-0000-000000000000" ma:open="true" ma:isKeyword="true">
      <xsd:complexType>
        <xsd:sequence>
          <xsd:element ref="pc:Terms" minOccurs="0" maxOccurs="1"/>
        </xsd:sequence>
      </xsd:complexType>
    </xsd:element>
    <xsd:element name="TaxCatchAll" ma:index="23" nillable="true" ma:displayName="Taxonomy Catch All Column" ma:hidden="true" ma:list="{f469fbb8-846d-4aaa-8aa1-605ce7233270}" ma:internalName="TaxCatchAll" ma:showField="CatchAllData" ma:web="ec058cfa-b60a-4d2a-a92b-84d01200b5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Month xmlns="1189770e-49f0-416d-b882-18563bcc9a13" xsi:nil="true"/>
    <TaxKeywordTaxHTField xmlns="ec058cfa-b60a-4d2a-a92b-84d01200b51e">
      <Terms xmlns="http://schemas.microsoft.com/office/infopath/2007/PartnerControls"/>
    </TaxKeywordTaxHTField>
    <p35fca3d0e214b69b039a8c9f6de0527 xmlns="1189770e-49f0-416d-b882-18563bcc9a13">
      <Terms xmlns="http://schemas.microsoft.com/office/infopath/2007/PartnerControls"/>
    </p35fca3d0e214b69b039a8c9f6de0527>
    <Image xmlns="1189770e-49f0-416d-b882-18563bcc9a13" xsi:nil="true"/>
    <lcf76f155ced4ddcb4097134ff3c332f xmlns="1189770e-49f0-416d-b882-18563bcc9a13">
      <Terms xmlns="http://schemas.microsoft.com/office/infopath/2007/PartnerControls"/>
    </lcf76f155ced4ddcb4097134ff3c332f>
    <TaxCatchAll xmlns="ec058cfa-b60a-4d2a-a92b-84d01200b51e" xsi:nil="true"/>
  </documentManagement>
</p:properties>
</file>

<file path=customXml/itemProps1.xml><?xml version="1.0" encoding="utf-8"?>
<ds:datastoreItem xmlns:ds="http://schemas.openxmlformats.org/officeDocument/2006/customXml" ds:itemID="{5745109E-2DDF-40CB-AC2B-FF9B10C90820}">
  <ds:schemaRefs>
    <ds:schemaRef ds:uri="http://www.objective.com/ecm/document/metadata/45BB653EDB824FF3834FB37A1F825EB0"/>
  </ds:schemaRefs>
</ds:datastoreItem>
</file>

<file path=customXml/itemProps2.xml><?xml version="1.0" encoding="utf-8"?>
<ds:datastoreItem xmlns:ds="http://schemas.openxmlformats.org/officeDocument/2006/customXml" ds:itemID="{A0A140D6-A5D9-4C91-A2BC-6F26E106B828}"/>
</file>

<file path=customXml/itemProps3.xml><?xml version="1.0" encoding="utf-8"?>
<ds:datastoreItem xmlns:ds="http://schemas.openxmlformats.org/officeDocument/2006/customXml" ds:itemID="{7FA8E698-7065-48D2-9246-046B66DFF439}"/>
</file>

<file path=customXml/itemProps4.xml><?xml version="1.0" encoding="utf-8"?>
<ds:datastoreItem xmlns:ds="http://schemas.openxmlformats.org/officeDocument/2006/customXml" ds:itemID="{5B4D271C-6E6C-423F-A84C-D5CDA14A8CE3}"/>
</file>

<file path=docProps/app.xml><?xml version="1.0" encoding="utf-8"?>
<Properties xmlns="http://schemas.openxmlformats.org/officeDocument/2006/extended-properties" xmlns:vt="http://schemas.openxmlformats.org/officeDocument/2006/docPropsVTypes">
  <TotalTime>1056</TotalTime>
  <Words>1522</Words>
  <Application>Microsoft Office PowerPoint</Application>
  <PresentationFormat>Widescreen</PresentationFormat>
  <Paragraphs>208</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Open Sans</vt:lpstr>
      <vt:lpstr>Open Sans Light</vt:lpstr>
      <vt:lpstr>Wingdings</vt:lpstr>
      <vt:lpstr>Office Theme</vt:lpstr>
      <vt:lpstr>PowerPoint Presentation</vt:lpstr>
      <vt:lpstr>PowerPoint Presentation</vt:lpstr>
      <vt:lpstr>What will we cover today? </vt:lpstr>
      <vt:lpstr>Parliament and Government</vt:lpstr>
      <vt:lpstr>Executive Council</vt:lpstr>
      <vt:lpstr>The Executive</vt:lpstr>
      <vt:lpstr>Government:</vt:lpstr>
      <vt:lpstr>Government</vt:lpstr>
      <vt:lpstr>Cabinet</vt:lpstr>
      <vt:lpstr>Cabinet Principles</vt:lpstr>
      <vt:lpstr>Cabinet decision-making </vt:lpstr>
      <vt:lpstr>Cabinet committees</vt:lpstr>
      <vt:lpstr>Cabinet manual</vt:lpstr>
      <vt:lpstr>PowerPoint Presentation</vt:lpstr>
    </vt:vector>
  </TitlesOfParts>
  <Company>Parliamentary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 Flannery</dc:creator>
  <cp:lastModifiedBy>Jessie Flannery</cp:lastModifiedBy>
  <cp:revision>43</cp:revision>
  <cp:lastPrinted>2020-07-14T00:36:32Z</cp:lastPrinted>
  <dcterms:created xsi:type="dcterms:W3CDTF">2020-06-02T01:41:41Z</dcterms:created>
  <dcterms:modified xsi:type="dcterms:W3CDTF">2020-07-14T22:58:30Z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A1733023</vt:lpwstr>
  </property>
  <property fmtid="{D5CDD505-2E9C-101B-9397-08002B2CF9AE}" pid="4" name="Objective-Title">
    <vt:lpwstr>Presentation slides template</vt:lpwstr>
  </property>
  <property fmtid="{D5CDD505-2E9C-101B-9397-08002B2CF9AE}" pid="5" name="Objective-Description">
    <vt:lpwstr/>
  </property>
  <property fmtid="{D5CDD505-2E9C-101B-9397-08002B2CF9AE}" pid="6" name="Objective-CreationStamp">
    <vt:filetime>2020-06-02T04:21:55Z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2020-06-02T05:00:09Z</vt:filetime>
  </property>
  <property fmtid="{D5CDD505-2E9C-101B-9397-08002B2CF9AE}" pid="10" name="Objective-ModificationStamp">
    <vt:filetime>2020-06-02T05:00:09Z</vt:filetime>
  </property>
  <property fmtid="{D5CDD505-2E9C-101B-9397-08002B2CF9AE}" pid="11" name="Objective-Owner">
    <vt:lpwstr>Jessie Flannery</vt:lpwstr>
  </property>
  <property fmtid="{D5CDD505-2E9C-101B-9397-08002B2CF9AE}" pid="12" name="Objective-Path">
    <vt:lpwstr>Objective Global Folder:Parliamentary Service:PARLIAMENTARY SERVICE TAXONOMY:Services to the public:Education Services:Resources:Webinars:Setting up a Webinar:</vt:lpwstr>
  </property>
  <property fmtid="{D5CDD505-2E9C-101B-9397-08002B2CF9AE}" pid="13" name="Objective-Parent">
    <vt:lpwstr>Setting up a Webinar</vt:lpwstr>
  </property>
  <property fmtid="{D5CDD505-2E9C-101B-9397-08002B2CF9AE}" pid="14" name="Objective-State">
    <vt:lpwstr>Published</vt:lpwstr>
  </property>
  <property fmtid="{D5CDD505-2E9C-101B-9397-08002B2CF9AE}" pid="15" name="Objective-VersionId">
    <vt:lpwstr>vA2631231</vt:lpwstr>
  </property>
  <property fmtid="{D5CDD505-2E9C-101B-9397-08002B2CF9AE}" pid="16" name="Objective-Version">
    <vt:lpwstr>2.0</vt:lpwstr>
  </property>
  <property fmtid="{D5CDD505-2E9C-101B-9397-08002B2CF9AE}" pid="17" name="Objective-VersionNumber">
    <vt:r8>2</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Unclassified]</vt:lpwstr>
  </property>
  <property fmtid="{D5CDD505-2E9C-101B-9397-08002B2CF9AE}" pid="21" name="Objective-Caveats">
    <vt:lpwstr/>
  </property>
  <property fmtid="{D5CDD505-2E9C-101B-9397-08002B2CF9AE}" pid="22" name="Objective-Comment">
    <vt:lpwstr/>
  </property>
  <property fmtid="{D5CDD505-2E9C-101B-9397-08002B2CF9AE}" pid="23" name="ContentTypeId">
    <vt:lpwstr>0x0101007148A3B179C86B4C9376B2AECB892BC0</vt:lpwstr>
  </property>
  <property fmtid="{D5CDD505-2E9C-101B-9397-08002B2CF9AE}" pid="24" name="TaxKeyword">
    <vt:lpwstr/>
  </property>
</Properties>
</file>